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12192000"/>
  <p:embeddedFontLst>
    <p:embeddedFont>
      <p:font typeface="Noto Sans KR" panose="020B0200000000000000" pitchFamily="50" charset="-127"/>
      <p:regular r:id="rId16"/>
      <p:bold r:id="rId1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0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763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3E6B2-ED2D-4F04-1726-435E09DA4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51FD0-F8E5-C494-F09F-B427719C0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AC021-AEB9-5E1B-9611-1EC586112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E72B4-BF77-D7EA-F349-D54E320768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47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26" Type="http://schemas.openxmlformats.org/officeDocument/2006/relationships/image" Target="../media/image180.png"/><Relationship Id="rId3" Type="http://schemas.openxmlformats.org/officeDocument/2006/relationships/image" Target="../media/image159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5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29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24" Type="http://schemas.openxmlformats.org/officeDocument/2006/relationships/image" Target="../media/image179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23" Type="http://schemas.openxmlformats.org/officeDocument/2006/relationships/image" Target="../media/image178.png"/><Relationship Id="rId28" Type="http://schemas.openxmlformats.org/officeDocument/2006/relationships/image" Target="../media/image182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3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Relationship Id="rId22" Type="http://schemas.openxmlformats.org/officeDocument/2006/relationships/image" Target="../media/image177.png"/><Relationship Id="rId27" Type="http://schemas.openxmlformats.org/officeDocument/2006/relationships/image" Target="../media/image18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26" Type="http://schemas.openxmlformats.org/officeDocument/2006/relationships/image" Target="../media/image203.png"/><Relationship Id="rId3" Type="http://schemas.openxmlformats.org/officeDocument/2006/relationships/image" Target="../media/image1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86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19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5" Type="http://schemas.openxmlformats.org/officeDocument/2006/relationships/image" Target="../media/image184.png"/><Relationship Id="rId15" Type="http://schemas.openxmlformats.org/officeDocument/2006/relationships/image" Target="../media/image192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36" Type="http://schemas.openxmlformats.org/officeDocument/2006/relationships/image" Target="../media/image6.png"/><Relationship Id="rId10" Type="http://schemas.openxmlformats.org/officeDocument/2006/relationships/image" Target="../media/image188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3.png"/><Relationship Id="rId9" Type="http://schemas.openxmlformats.org/officeDocument/2006/relationships/image" Target="../media/image61.png"/><Relationship Id="rId14" Type="http://schemas.openxmlformats.org/officeDocument/2006/relationships/image" Target="../media/image191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35" Type="http://schemas.openxmlformats.org/officeDocument/2006/relationships/image" Target="../media/image212.png"/><Relationship Id="rId8" Type="http://schemas.openxmlformats.org/officeDocument/2006/relationships/image" Target="../media/image1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" Type="http://schemas.openxmlformats.org/officeDocument/2006/relationships/image" Target="../media/image213.png"/><Relationship Id="rId21" Type="http://schemas.openxmlformats.org/officeDocument/2006/relationships/image" Target="../media/image230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5" Type="http://schemas.openxmlformats.org/officeDocument/2006/relationships/image" Target="../media/image23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29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24" Type="http://schemas.openxmlformats.org/officeDocument/2006/relationships/image" Target="../media/image233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7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31" Type="http://schemas.openxmlformats.org/officeDocument/2006/relationships/image" Target="../media/image240.png"/><Relationship Id="rId4" Type="http://schemas.openxmlformats.org/officeDocument/2006/relationships/image" Target="../media/image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Relationship Id="rId30" Type="http://schemas.openxmlformats.org/officeDocument/2006/relationships/image" Target="../media/image2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49.png"/><Relationship Id="rId18" Type="http://schemas.openxmlformats.org/officeDocument/2006/relationships/image" Target="../media/image254.png"/><Relationship Id="rId26" Type="http://schemas.openxmlformats.org/officeDocument/2006/relationships/image" Target="../media/image260.png"/><Relationship Id="rId3" Type="http://schemas.openxmlformats.org/officeDocument/2006/relationships/image" Target="../media/image241.png"/><Relationship Id="rId21" Type="http://schemas.openxmlformats.org/officeDocument/2006/relationships/image" Target="../media/image162.png"/><Relationship Id="rId7" Type="http://schemas.openxmlformats.org/officeDocument/2006/relationships/image" Target="../media/image244.png"/><Relationship Id="rId12" Type="http://schemas.openxmlformats.org/officeDocument/2006/relationships/image" Target="../media/image248.png"/><Relationship Id="rId17" Type="http://schemas.openxmlformats.org/officeDocument/2006/relationships/image" Target="../media/image253.png"/><Relationship Id="rId25" Type="http://schemas.openxmlformats.org/officeDocument/2006/relationships/image" Target="../media/image13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52.png"/><Relationship Id="rId20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11" Type="http://schemas.openxmlformats.org/officeDocument/2006/relationships/image" Target="../media/image247.png"/><Relationship Id="rId24" Type="http://schemas.openxmlformats.org/officeDocument/2006/relationships/image" Target="../media/image259.png"/><Relationship Id="rId5" Type="http://schemas.openxmlformats.org/officeDocument/2006/relationships/image" Target="../media/image242.png"/><Relationship Id="rId15" Type="http://schemas.openxmlformats.org/officeDocument/2006/relationships/image" Target="../media/image251.png"/><Relationship Id="rId23" Type="http://schemas.openxmlformats.org/officeDocument/2006/relationships/image" Target="../media/image258.png"/><Relationship Id="rId28" Type="http://schemas.openxmlformats.org/officeDocument/2006/relationships/image" Target="../media/image262.png"/><Relationship Id="rId10" Type="http://schemas.openxmlformats.org/officeDocument/2006/relationships/image" Target="../media/image246.png"/><Relationship Id="rId19" Type="http://schemas.openxmlformats.org/officeDocument/2006/relationships/image" Target="../media/image255.png"/><Relationship Id="rId4" Type="http://schemas.openxmlformats.org/officeDocument/2006/relationships/image" Target="../media/image3.png"/><Relationship Id="rId9" Type="http://schemas.openxmlformats.org/officeDocument/2006/relationships/image" Target="../media/image216.png"/><Relationship Id="rId14" Type="http://schemas.openxmlformats.org/officeDocument/2006/relationships/image" Target="../media/image250.png"/><Relationship Id="rId22" Type="http://schemas.openxmlformats.org/officeDocument/2006/relationships/image" Target="../media/image257.png"/><Relationship Id="rId27" Type="http://schemas.openxmlformats.org/officeDocument/2006/relationships/image" Target="../media/image2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10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56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103.png"/><Relationship Id="rId3" Type="http://schemas.openxmlformats.org/officeDocument/2006/relationships/image" Target="../media/image82.png"/><Relationship Id="rId21" Type="http://schemas.openxmlformats.org/officeDocument/2006/relationships/image" Target="../media/image98.png"/><Relationship Id="rId7" Type="http://schemas.openxmlformats.org/officeDocument/2006/relationships/image" Target="../media/image85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5" Type="http://schemas.openxmlformats.org/officeDocument/2006/relationships/image" Target="../media/image83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3.png"/><Relationship Id="rId9" Type="http://schemas.openxmlformats.org/officeDocument/2006/relationships/image" Target="../media/image81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27" Type="http://schemas.openxmlformats.org/officeDocument/2006/relationships/image" Target="../media/image104.png"/><Relationship Id="rId30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1.png"/><Relationship Id="rId3" Type="http://schemas.microsoft.com/office/2007/relationships/media" Target="../media/media2.mp4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2" Type="http://schemas.openxmlformats.org/officeDocument/2006/relationships/video" Target="../media/media1.mp4"/><Relationship Id="rId16" Type="http://schemas.openxmlformats.org/officeDocument/2006/relationships/image" Target="../media/image108.png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85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07.png"/><Relationship Id="rId10" Type="http://schemas.openxmlformats.org/officeDocument/2006/relationships/image" Target="../media/image84.png"/><Relationship Id="rId4" Type="http://schemas.openxmlformats.org/officeDocument/2006/relationships/video" Target="../media/media2.mp4"/><Relationship Id="rId9" Type="http://schemas.openxmlformats.org/officeDocument/2006/relationships/image" Target="../media/image83.png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9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3.png"/><Relationship Id="rId9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116.png"/><Relationship Id="rId21" Type="http://schemas.openxmlformats.org/officeDocument/2006/relationships/image" Target="../media/image131.png"/><Relationship Id="rId7" Type="http://schemas.openxmlformats.org/officeDocument/2006/relationships/image" Target="../media/image118.png"/><Relationship Id="rId12" Type="http://schemas.openxmlformats.org/officeDocument/2006/relationships/image" Target="../media/image111.png"/><Relationship Id="rId17" Type="http://schemas.openxmlformats.org/officeDocument/2006/relationships/image" Target="../media/image1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122.png"/><Relationship Id="rId5" Type="http://schemas.openxmlformats.org/officeDocument/2006/relationships/image" Target="../media/image117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10" Type="http://schemas.openxmlformats.org/officeDocument/2006/relationships/image" Target="../media/image121.png"/><Relationship Id="rId19" Type="http://schemas.openxmlformats.org/officeDocument/2006/relationships/image" Target="../media/image129.png"/><Relationship Id="rId4" Type="http://schemas.openxmlformats.org/officeDocument/2006/relationships/image" Target="../media/image3.png"/><Relationship Id="rId9" Type="http://schemas.openxmlformats.org/officeDocument/2006/relationships/image" Target="../media/image120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6.png"/><Relationship Id="rId26" Type="http://schemas.openxmlformats.org/officeDocument/2006/relationships/image" Target="../media/image154.png"/><Relationship Id="rId3" Type="http://schemas.openxmlformats.org/officeDocument/2006/relationships/image" Target="../media/image134.png"/><Relationship Id="rId21" Type="http://schemas.openxmlformats.org/officeDocument/2006/relationships/image" Target="../media/image149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45.png"/><Relationship Id="rId25" Type="http://schemas.openxmlformats.org/officeDocument/2006/relationships/image" Target="../media/image15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29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40.png"/><Relationship Id="rId24" Type="http://schemas.openxmlformats.org/officeDocument/2006/relationships/image" Target="../media/image152.png"/><Relationship Id="rId5" Type="http://schemas.openxmlformats.org/officeDocument/2006/relationships/image" Target="../media/image135.png"/><Relationship Id="rId15" Type="http://schemas.openxmlformats.org/officeDocument/2006/relationships/image" Target="../media/image143.png"/><Relationship Id="rId23" Type="http://schemas.openxmlformats.org/officeDocument/2006/relationships/image" Target="../media/image151.png"/><Relationship Id="rId28" Type="http://schemas.openxmlformats.org/officeDocument/2006/relationships/image" Target="../media/image156.png"/><Relationship Id="rId10" Type="http://schemas.openxmlformats.org/officeDocument/2006/relationships/image" Target="../media/image139.png"/><Relationship Id="rId19" Type="http://schemas.openxmlformats.org/officeDocument/2006/relationships/image" Target="../media/image147.png"/><Relationship Id="rId4" Type="http://schemas.openxmlformats.org/officeDocument/2006/relationships/image" Target="../media/image3.png"/><Relationship Id="rId9" Type="http://schemas.openxmlformats.org/officeDocument/2006/relationships/image" Target="../media/image138.png"/><Relationship Id="rId14" Type="http://schemas.openxmlformats.org/officeDocument/2006/relationships/image" Target="../media/image31.png"/><Relationship Id="rId22" Type="http://schemas.openxmlformats.org/officeDocument/2006/relationships/image" Target="../media/image150.png"/><Relationship Id="rId27" Type="http://schemas.openxmlformats.org/officeDocument/2006/relationships/image" Target="../media/image155.png"/><Relationship Id="rId30" Type="http://schemas.openxmlformats.org/officeDocument/2006/relationships/image" Target="../media/image1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7780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750" y="2713567"/>
            <a:ext cx="1314450" cy="210819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900" y="2552700"/>
            <a:ext cx="2362200" cy="2362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1973409" y="1028700"/>
            <a:ext cx="8245183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4500"/>
              </a:lnSpc>
              <a:buNone/>
            </a:pPr>
            <a:r>
              <a:rPr lang="ko-KR" altLang="en-US" sz="3840" b="1" kern="0" spc="9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시각장애인을 위한 </a:t>
            </a:r>
            <a:r>
              <a:rPr lang="en-US" altLang="ko-KR" sz="3840" b="1" kern="0" spc="9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AI </a:t>
            </a:r>
            <a:r>
              <a:rPr lang="ko-KR" altLang="en-US" sz="3840" b="1" kern="0" spc="9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보조 시스템</a:t>
            </a:r>
            <a:endParaRPr lang="en-US" sz="3840" dirty="0"/>
          </a:p>
        </p:txBody>
      </p:sp>
      <p:sp>
        <p:nvSpPr>
          <p:cNvPr id="12" name="Text 1"/>
          <p:cNvSpPr/>
          <p:nvPr/>
        </p:nvSpPr>
        <p:spPr>
          <a:xfrm>
            <a:off x="3880009" y="1752600"/>
            <a:ext cx="4431983" cy="3273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4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NEXT SIGHT </a:t>
            </a:r>
            <a:r>
              <a:rPr lang="ko-KR" altLang="en-US" sz="204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이희원</a:t>
            </a:r>
            <a:r>
              <a:rPr lang="en-US" altLang="ko-KR" sz="204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, </a:t>
            </a:r>
            <a:r>
              <a:rPr lang="ko-KR" altLang="en-US" sz="204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권민주</a:t>
            </a:r>
            <a:r>
              <a:rPr lang="en-US" altLang="ko-KR" sz="204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, </a:t>
            </a:r>
            <a:r>
              <a:rPr lang="ko-KR" altLang="en-US" sz="204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신예호</a:t>
            </a:r>
            <a:endParaRPr lang="en-US" sz="2040" dirty="0"/>
          </a:p>
        </p:txBody>
      </p:sp>
      <p:sp>
        <p:nvSpPr>
          <p:cNvPr id="13" name="Text 2"/>
          <p:cNvSpPr/>
          <p:nvPr/>
        </p:nvSpPr>
        <p:spPr>
          <a:xfrm>
            <a:off x="3519488" y="4391024"/>
            <a:ext cx="942975" cy="2437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26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</a:t>
            </a:r>
            <a:r>
              <a:rPr lang="en-US" sz="126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26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장갑</a:t>
            </a:r>
            <a:endParaRPr lang="en-US" sz="1260" dirty="0"/>
          </a:p>
        </p:txBody>
      </p:sp>
      <p:sp>
        <p:nvSpPr>
          <p:cNvPr id="15" name="Text 4"/>
          <p:cNvSpPr/>
          <p:nvPr/>
        </p:nvSpPr>
        <p:spPr>
          <a:xfrm>
            <a:off x="5667375" y="4379566"/>
            <a:ext cx="942975" cy="2437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26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장갑</a:t>
            </a:r>
            <a:endParaRPr lang="en-US" sz="1260" dirty="0"/>
          </a:p>
        </p:txBody>
      </p:sp>
      <p:sp>
        <p:nvSpPr>
          <p:cNvPr id="19" name="Text 8"/>
          <p:cNvSpPr/>
          <p:nvPr/>
        </p:nvSpPr>
        <p:spPr>
          <a:xfrm>
            <a:off x="3348038" y="5295900"/>
            <a:ext cx="54959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26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YOLOv8, OCR, LLM 등 최신 AI 기술을 활용한 실시간 시각 인식 </a:t>
            </a:r>
            <a:r>
              <a:rPr lang="en-US" sz="126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시스템으로</a:t>
            </a:r>
            <a:r>
              <a:rPr lang="en-US" sz="126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</a:t>
            </a:r>
          </a:p>
          <a:p>
            <a:pPr marL="0" indent="0" algn="ctr">
              <a:lnSpc>
                <a:spcPts val="2100"/>
              </a:lnSpc>
              <a:buNone/>
            </a:pPr>
            <a:r>
              <a:rPr lang="en-US" sz="126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시각장애인의</a:t>
            </a:r>
            <a:r>
              <a:rPr lang="en-US" sz="126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안전하고 자율적인 보행을 지원합니다.</a:t>
            </a:r>
            <a:endParaRPr lang="en-US" sz="1260" dirty="0"/>
          </a:p>
        </p:txBody>
      </p:sp>
      <p:pic>
        <p:nvPicPr>
          <p:cNvPr id="22" name="Image 3" descr="preencoded.png">
            <a:extLst>
              <a:ext uri="{FF2B5EF4-FFF2-40B4-BE49-F238E27FC236}">
                <a16:creationId xmlns:a16="http://schemas.microsoft.com/office/drawing/2014/main" id="{1B949631-C028-B5B4-0B89-1403AFF7D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7008" y="2713567"/>
            <a:ext cx="1314450" cy="2108199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10934700" y="6172200"/>
            <a:ext cx="8801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2025-09-23</a:t>
            </a:r>
            <a:endParaRPr lang="en-US" sz="1120" dirty="0"/>
          </a:p>
        </p:txBody>
      </p:sp>
      <p:pic>
        <p:nvPicPr>
          <p:cNvPr id="21" name="그림 20" descr="액세서리, 안경, 헤드폰, 선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1EFF02-40E6-1A51-3A01-400744D12F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40" b="40337"/>
          <a:stretch>
            <a:fillRect/>
          </a:stretch>
        </p:blipFill>
        <p:spPr>
          <a:xfrm>
            <a:off x="4717071" y="2728641"/>
            <a:ext cx="2936123" cy="1489452"/>
          </a:xfrm>
          <a:prstGeom prst="rect">
            <a:avLst/>
          </a:prstGeom>
        </p:spPr>
      </p:pic>
      <p:sp>
        <p:nvSpPr>
          <p:cNvPr id="17" name="Text 6"/>
          <p:cNvSpPr/>
          <p:nvPr/>
        </p:nvSpPr>
        <p:spPr>
          <a:xfrm>
            <a:off x="7792746" y="4379566"/>
            <a:ext cx="942975" cy="2437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26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점자 지팡이</a:t>
            </a:r>
            <a:endParaRPr lang="en-US" sz="1260" dirty="0"/>
          </a:p>
        </p:txBody>
      </p:sp>
      <p:pic>
        <p:nvPicPr>
          <p:cNvPr id="23" name="그림 22" descr="무기, 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3F55EF-EB5E-59BC-DAB7-9FB010E795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52359">
            <a:off x="7307046" y="3389164"/>
            <a:ext cx="1794890" cy="558032"/>
          </a:xfrm>
          <a:prstGeom prst="rect">
            <a:avLst/>
          </a:prstGeom>
        </p:spPr>
      </p:pic>
      <p:pic>
        <p:nvPicPr>
          <p:cNvPr id="24" name="그림 23" descr="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7FF232-63E1-E8C7-6690-C5D8149CCB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7219">
            <a:off x="3221031" y="3045092"/>
            <a:ext cx="1509747" cy="10310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329266"/>
            <a:ext cx="5334000" cy="4762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481666"/>
            <a:ext cx="342900" cy="419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557866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1981198"/>
            <a:ext cx="5029200" cy="838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2095498"/>
            <a:ext cx="2667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0" y="2219323"/>
            <a:ext cx="1143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2933698"/>
            <a:ext cx="5029200" cy="647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3047998"/>
            <a:ext cx="2667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500" y="3171823"/>
            <a:ext cx="1143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3695698"/>
            <a:ext cx="5029200" cy="647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4457698"/>
            <a:ext cx="5029200" cy="647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300" y="4571998"/>
            <a:ext cx="30480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500" y="4695823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" y="5219698"/>
            <a:ext cx="5029200" cy="647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329266"/>
            <a:ext cx="5334000" cy="5444067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1481666"/>
            <a:ext cx="390525" cy="4191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1557866"/>
            <a:ext cx="238125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2062691"/>
            <a:ext cx="171450" cy="1714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2357966"/>
            <a:ext cx="5029200" cy="838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15100" y="2472266"/>
            <a:ext cx="304800" cy="3810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91300" y="2596091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3310466"/>
            <a:ext cx="5029200" cy="8382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15100" y="3424766"/>
            <a:ext cx="304800" cy="3810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91300" y="3548591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4348691"/>
            <a:ext cx="219075" cy="17145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00800" y="4643966"/>
            <a:ext cx="5029200" cy="8382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15100" y="4758266"/>
            <a:ext cx="323850" cy="3810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91300" y="4882091"/>
            <a:ext cx="171450" cy="152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00800" y="5682191"/>
            <a:ext cx="133350" cy="17145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00800" y="5977466"/>
            <a:ext cx="5029200" cy="72919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15100" y="6091766"/>
            <a:ext cx="323850" cy="3810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591300" y="6215591"/>
            <a:ext cx="171450" cy="152400"/>
          </a:xfrm>
          <a:prstGeom prst="rect">
            <a:avLst/>
          </a:prstGeom>
        </p:spPr>
      </p:pic>
      <p:sp>
        <p:nvSpPr>
          <p:cNvPr id="38" name="Text 0"/>
          <p:cNvSpPr/>
          <p:nvPr/>
        </p:nvSpPr>
        <p:spPr>
          <a:xfrm>
            <a:off x="609600" y="914400"/>
            <a:ext cx="120700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기술 스택 및 하드웨어 구성</a:t>
            </a:r>
            <a:endParaRPr lang="en-US" sz="2426" dirty="0"/>
          </a:p>
        </p:txBody>
      </p:sp>
      <p:sp>
        <p:nvSpPr>
          <p:cNvPr id="39" name="Text 1"/>
          <p:cNvSpPr/>
          <p:nvPr/>
        </p:nvSpPr>
        <p:spPr>
          <a:xfrm>
            <a:off x="1219200" y="1538816"/>
            <a:ext cx="145637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하드웨어</a:t>
            </a:r>
            <a:endParaRPr lang="en-US" sz="1646" dirty="0"/>
          </a:p>
        </p:txBody>
      </p:sp>
      <p:sp>
        <p:nvSpPr>
          <p:cNvPr id="40" name="Text 2"/>
          <p:cNvSpPr/>
          <p:nvPr/>
        </p:nvSpPr>
        <p:spPr>
          <a:xfrm>
            <a:off x="1257300" y="2095498"/>
            <a:ext cx="4861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Raspberry Pi Zero 2W</a:t>
            </a:r>
            <a:endParaRPr lang="en-US" sz="1120" dirty="0"/>
          </a:p>
        </p:txBody>
      </p:sp>
      <p:sp>
        <p:nvSpPr>
          <p:cNvPr id="41" name="Text 3"/>
          <p:cNvSpPr/>
          <p:nvPr/>
        </p:nvSpPr>
        <p:spPr>
          <a:xfrm>
            <a:off x="1257300" y="2324098"/>
            <a:ext cx="4419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안경 및 기타 소형 장치의 메인 컨트롤러. AI 모델 추론 및 ROS2 통신 담당.</a:t>
            </a:r>
            <a:endParaRPr lang="en-US" sz="980" dirty="0"/>
          </a:p>
        </p:txBody>
      </p:sp>
      <p:sp>
        <p:nvSpPr>
          <p:cNvPr id="42" name="Text 4"/>
          <p:cNvSpPr/>
          <p:nvPr/>
        </p:nvSpPr>
        <p:spPr>
          <a:xfrm>
            <a:off x="1257300" y="3047998"/>
            <a:ext cx="41386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Radxa Zero 3W</a:t>
            </a:r>
            <a:endParaRPr lang="en-US" sz="1120" dirty="0"/>
          </a:p>
        </p:txBody>
      </p:sp>
      <p:sp>
        <p:nvSpPr>
          <p:cNvPr id="43" name="Text 5"/>
          <p:cNvSpPr/>
          <p:nvPr/>
        </p:nvSpPr>
        <p:spPr>
          <a:xfrm>
            <a:off x="1257300" y="3276598"/>
            <a:ext cx="41386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임베디드 시스템의 핵심 프로세서로, AI 처리 및 시스템 제어에 기여.</a:t>
            </a:r>
            <a:endParaRPr lang="en-US" sz="980" dirty="0"/>
          </a:p>
        </p:txBody>
      </p:sp>
      <p:sp>
        <p:nvSpPr>
          <p:cNvPr id="44" name="Text 6"/>
          <p:cNvSpPr/>
          <p:nvPr/>
        </p:nvSpPr>
        <p:spPr>
          <a:xfrm>
            <a:off x="1143000" y="3809998"/>
            <a:ext cx="401288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LiDAR 센서</a:t>
            </a:r>
            <a:endParaRPr lang="en-US" sz="1120" dirty="0"/>
          </a:p>
        </p:txBody>
      </p:sp>
      <p:sp>
        <p:nvSpPr>
          <p:cNvPr id="45" name="Text 7"/>
          <p:cNvSpPr/>
          <p:nvPr/>
        </p:nvSpPr>
        <p:spPr>
          <a:xfrm>
            <a:off x="1143000" y="4038598"/>
            <a:ext cx="401288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점자 지팡이에 통합되어 전방 장애물까지의 거리를 정밀하게 측정.</a:t>
            </a:r>
            <a:endParaRPr lang="en-US" sz="980" dirty="0"/>
          </a:p>
        </p:txBody>
      </p:sp>
      <p:sp>
        <p:nvSpPr>
          <p:cNvPr id="46" name="Text 8"/>
          <p:cNvSpPr/>
          <p:nvPr/>
        </p:nvSpPr>
        <p:spPr>
          <a:xfrm>
            <a:off x="1295400" y="4571998"/>
            <a:ext cx="401288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Flex 센서</a:t>
            </a:r>
            <a:endParaRPr lang="en-US" sz="1120" dirty="0"/>
          </a:p>
        </p:txBody>
      </p:sp>
      <p:sp>
        <p:nvSpPr>
          <p:cNvPr id="47" name="Text 9"/>
          <p:cNvSpPr/>
          <p:nvPr/>
        </p:nvSpPr>
        <p:spPr>
          <a:xfrm>
            <a:off x="1295400" y="4800598"/>
            <a:ext cx="401288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장갑에 내장되어 손가락 제스처를 감지하고 명령어로 변환.</a:t>
            </a:r>
            <a:endParaRPr lang="en-US" sz="980" dirty="0"/>
          </a:p>
        </p:txBody>
      </p:sp>
      <p:sp>
        <p:nvSpPr>
          <p:cNvPr id="48" name="Text 10"/>
          <p:cNvSpPr/>
          <p:nvPr/>
        </p:nvSpPr>
        <p:spPr>
          <a:xfrm>
            <a:off x="1295400" y="5333998"/>
            <a:ext cx="39604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솔레노이드</a:t>
            </a:r>
            <a:endParaRPr lang="en-US" sz="1120" dirty="0"/>
          </a:p>
        </p:txBody>
      </p:sp>
      <p:sp>
        <p:nvSpPr>
          <p:cNvPr id="49" name="Text 11"/>
          <p:cNvSpPr/>
          <p:nvPr/>
        </p:nvSpPr>
        <p:spPr>
          <a:xfrm>
            <a:off x="1295400" y="5562598"/>
            <a:ext cx="396049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점자 지팡이의 점자 셀에 적용되어 거리 정보를 촉각 신호로 변환.</a:t>
            </a:r>
            <a:endParaRPr lang="en-US" sz="980" dirty="0"/>
          </a:p>
        </p:txBody>
      </p:sp>
      <p:sp>
        <p:nvSpPr>
          <p:cNvPr id="50" name="Text 12"/>
          <p:cNvSpPr/>
          <p:nvPr/>
        </p:nvSpPr>
        <p:spPr>
          <a:xfrm>
            <a:off x="6905625" y="1538816"/>
            <a:ext cx="247269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소프트웨어 및 API</a:t>
            </a:r>
            <a:endParaRPr lang="en-US" sz="1646" dirty="0"/>
          </a:p>
        </p:txBody>
      </p:sp>
      <p:sp>
        <p:nvSpPr>
          <p:cNvPr id="51" name="Text 13"/>
          <p:cNvSpPr/>
          <p:nvPr/>
        </p:nvSpPr>
        <p:spPr>
          <a:xfrm>
            <a:off x="6648450" y="2015066"/>
            <a:ext cx="5532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7E22C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AI 모델</a:t>
            </a:r>
            <a:endParaRPr lang="en-US" sz="1260" dirty="0"/>
          </a:p>
        </p:txBody>
      </p:sp>
      <p:sp>
        <p:nvSpPr>
          <p:cNvPr id="52" name="Text 14"/>
          <p:cNvSpPr/>
          <p:nvPr/>
        </p:nvSpPr>
        <p:spPr>
          <a:xfrm>
            <a:off x="6934200" y="2472266"/>
            <a:ext cx="4819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YOLOv8n (객체 탐지)</a:t>
            </a:r>
            <a:endParaRPr lang="en-US" sz="1120" dirty="0"/>
          </a:p>
        </p:txBody>
      </p:sp>
      <p:sp>
        <p:nvSpPr>
          <p:cNvPr id="53" name="Text 15"/>
          <p:cNvSpPr/>
          <p:nvPr/>
        </p:nvSpPr>
        <p:spPr>
          <a:xfrm>
            <a:off x="6934200" y="2700866"/>
            <a:ext cx="4381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안경에서 실시간 영상 스트림 내의 장애물, 신호등, 횡단보도 등 주요 객체를 감지하고 분류.</a:t>
            </a:r>
            <a:endParaRPr lang="en-US" sz="980" dirty="0"/>
          </a:p>
        </p:txBody>
      </p:sp>
      <p:sp>
        <p:nvSpPr>
          <p:cNvPr id="54" name="Text 16"/>
          <p:cNvSpPr/>
          <p:nvPr/>
        </p:nvSpPr>
        <p:spPr>
          <a:xfrm>
            <a:off x="6934200" y="3424766"/>
            <a:ext cx="4819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Gemma 3 4B (LLM)</a:t>
            </a:r>
            <a:endParaRPr lang="en-US" sz="1120" dirty="0"/>
          </a:p>
        </p:txBody>
      </p:sp>
      <p:sp>
        <p:nvSpPr>
          <p:cNvPr id="55" name="Text 17"/>
          <p:cNvSpPr/>
          <p:nvPr/>
        </p:nvSpPr>
        <p:spPr>
          <a:xfrm>
            <a:off x="6934200" y="3653366"/>
            <a:ext cx="4381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경량화된 형태로 객체 인식 결과를 자연스러운 문장으로 변환하고, 음성 명령을 이해하여 적절한 응답 생성.</a:t>
            </a:r>
            <a:endParaRPr lang="en-US" sz="980" dirty="0"/>
          </a:p>
        </p:txBody>
      </p:sp>
      <p:sp>
        <p:nvSpPr>
          <p:cNvPr id="56" name="Text 18"/>
          <p:cNvSpPr/>
          <p:nvPr/>
        </p:nvSpPr>
        <p:spPr>
          <a:xfrm>
            <a:off x="6696075" y="4301066"/>
            <a:ext cx="5532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C2410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통신 프레임워크</a:t>
            </a:r>
            <a:endParaRPr lang="en-US" sz="1260" dirty="0"/>
          </a:p>
        </p:txBody>
      </p:sp>
      <p:sp>
        <p:nvSpPr>
          <p:cNvPr id="57" name="Text 19"/>
          <p:cNvSpPr/>
          <p:nvPr/>
        </p:nvSpPr>
        <p:spPr>
          <a:xfrm>
            <a:off x="6953250" y="4758266"/>
            <a:ext cx="47986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ROS2 Humble</a:t>
            </a:r>
            <a:endParaRPr lang="en-US" sz="1120" dirty="0"/>
          </a:p>
        </p:txBody>
      </p:sp>
      <p:sp>
        <p:nvSpPr>
          <p:cNvPr id="58" name="Text 20"/>
          <p:cNvSpPr/>
          <p:nvPr/>
        </p:nvSpPr>
        <p:spPr>
          <a:xfrm>
            <a:off x="6953250" y="4986866"/>
            <a:ext cx="4362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분산 시스템 환경에서 하드웨어 간의 효율적인 통신과 데이터 교환을 관리. Publisher-Subscriber 모델 통해 실시간으로 데이터 공유.</a:t>
            </a:r>
            <a:endParaRPr lang="en-US" sz="980" dirty="0"/>
          </a:p>
        </p:txBody>
      </p:sp>
      <p:sp>
        <p:nvSpPr>
          <p:cNvPr id="59" name="Text 21"/>
          <p:cNvSpPr/>
          <p:nvPr/>
        </p:nvSpPr>
        <p:spPr>
          <a:xfrm>
            <a:off x="6610350" y="5634566"/>
            <a:ext cx="5532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API</a:t>
            </a:r>
            <a:endParaRPr lang="en-US" sz="1260" dirty="0"/>
          </a:p>
        </p:txBody>
      </p:sp>
      <p:sp>
        <p:nvSpPr>
          <p:cNvPr id="62" name="Text 24"/>
          <p:cNvSpPr/>
          <p:nvPr/>
        </p:nvSpPr>
        <p:spPr>
          <a:xfrm>
            <a:off x="6934200" y="5994400"/>
            <a:ext cx="4819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클라우드 TTS/STT API</a:t>
            </a:r>
            <a:endParaRPr lang="en-US" sz="1120" dirty="0"/>
          </a:p>
        </p:txBody>
      </p:sp>
      <p:sp>
        <p:nvSpPr>
          <p:cNvPr id="63" name="Text 25"/>
          <p:cNvSpPr/>
          <p:nvPr/>
        </p:nvSpPr>
        <p:spPr>
          <a:xfrm>
            <a:off x="6934200" y="6223000"/>
            <a:ext cx="4381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음성 인식(STT)을 통해 사용자의 음성 명령을 텍스트로 변환하고, TTS을 통해 시스템의 안내 및 응답을 음성으로 출력.</a:t>
            </a:r>
            <a:endParaRPr lang="en-US" sz="980" dirty="0"/>
          </a:p>
        </p:txBody>
      </p:sp>
      <p:pic>
        <p:nvPicPr>
          <p:cNvPr id="65" name="Image 7" descr="preencoded.png">
            <a:extLst>
              <a:ext uri="{FF2B5EF4-FFF2-40B4-BE49-F238E27FC236}">
                <a16:creationId xmlns:a16="http://schemas.microsoft.com/office/drawing/2014/main" id="{222916D3-8F45-A66D-E7A5-38459647A9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250" y="3848098"/>
            <a:ext cx="266700" cy="381000"/>
          </a:xfrm>
          <a:prstGeom prst="rect">
            <a:avLst/>
          </a:prstGeom>
        </p:spPr>
      </p:pic>
      <p:pic>
        <p:nvPicPr>
          <p:cNvPr id="66" name="Image 8" descr="preencoded.png">
            <a:extLst>
              <a:ext uri="{FF2B5EF4-FFF2-40B4-BE49-F238E27FC236}">
                <a16:creationId xmlns:a16="http://schemas.microsoft.com/office/drawing/2014/main" id="{DCE226C7-53F1-C000-39CB-2D7978862D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450" y="3971923"/>
            <a:ext cx="114300" cy="152400"/>
          </a:xfrm>
          <a:prstGeom prst="rect">
            <a:avLst/>
          </a:prstGeom>
        </p:spPr>
      </p:pic>
      <p:pic>
        <p:nvPicPr>
          <p:cNvPr id="69" name="Image 15" descr="preencoded.png">
            <a:extLst>
              <a:ext uri="{FF2B5EF4-FFF2-40B4-BE49-F238E27FC236}">
                <a16:creationId xmlns:a16="http://schemas.microsoft.com/office/drawing/2014/main" id="{A1A38468-BB66-DBDD-AD6A-9874B2F0AC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475" y="5334211"/>
            <a:ext cx="304800" cy="381000"/>
          </a:xfrm>
          <a:prstGeom prst="rect">
            <a:avLst/>
          </a:prstGeom>
        </p:spPr>
      </p:pic>
      <p:pic>
        <p:nvPicPr>
          <p:cNvPr id="70" name="Image 16" descr="preencoded.png">
            <a:extLst>
              <a:ext uri="{FF2B5EF4-FFF2-40B4-BE49-F238E27FC236}">
                <a16:creationId xmlns:a16="http://schemas.microsoft.com/office/drawing/2014/main" id="{F1471FEE-E6B3-6D5E-AC09-ABA2ED2085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5675" y="5458036"/>
            <a:ext cx="15240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524000"/>
            <a:ext cx="3505200" cy="3810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524000"/>
            <a:ext cx="3505200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163830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3543300"/>
            <a:ext cx="78105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3695700"/>
            <a:ext cx="1714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1675" y="3543300"/>
            <a:ext cx="78105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7875" y="36957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43250" y="3543300"/>
            <a:ext cx="78105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9450" y="3695700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" y="4152900"/>
            <a:ext cx="3124200" cy="990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" y="4514850"/>
            <a:ext cx="114300" cy="114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" y="4705350"/>
            <a:ext cx="114300" cy="114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" y="4895850"/>
            <a:ext cx="114300" cy="114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43400" y="1524000"/>
            <a:ext cx="3505200" cy="3810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43400" y="1524000"/>
            <a:ext cx="3505200" cy="533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95800" y="1638300"/>
            <a:ext cx="2286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33900" y="3543300"/>
            <a:ext cx="781050" cy="457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10100" y="3695700"/>
            <a:ext cx="13335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05475" y="3543300"/>
            <a:ext cx="781050" cy="457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81675" y="36957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77050" y="3543300"/>
            <a:ext cx="781050" cy="457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53250" y="3695700"/>
            <a:ext cx="1143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33900" y="4152900"/>
            <a:ext cx="3124200" cy="9906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48200" y="4514850"/>
            <a:ext cx="114300" cy="1143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48200" y="4705350"/>
            <a:ext cx="114300" cy="1143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48200" y="4895850"/>
            <a:ext cx="114300" cy="1143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77200" y="1524000"/>
            <a:ext cx="3505200" cy="38100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77200" y="1524000"/>
            <a:ext cx="3505200" cy="533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29600" y="1638300"/>
            <a:ext cx="228600" cy="3048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267700" y="3543300"/>
            <a:ext cx="781050" cy="4572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43900" y="3695700"/>
            <a:ext cx="152400" cy="1524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39275" y="3543300"/>
            <a:ext cx="781050" cy="4572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515475" y="3695700"/>
            <a:ext cx="190500" cy="1524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10850" y="3543300"/>
            <a:ext cx="781050" cy="4572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687050" y="3695700"/>
            <a:ext cx="171450" cy="1524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67700" y="4152900"/>
            <a:ext cx="3124200" cy="9906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382000" y="4514850"/>
            <a:ext cx="114300" cy="1143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382000" y="4705350"/>
            <a:ext cx="114300" cy="1143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382000" y="4895850"/>
            <a:ext cx="114300" cy="1143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09600" y="5562600"/>
            <a:ext cx="10972800" cy="68580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62000" y="5829300"/>
            <a:ext cx="152400" cy="15240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sp>
        <p:nvSpPr>
          <p:cNvPr id="46" name="Text 0"/>
          <p:cNvSpPr/>
          <p:nvPr/>
        </p:nvSpPr>
        <p:spPr>
          <a:xfrm>
            <a:off x="609600" y="914400"/>
            <a:ext cx="120700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실습 시나리오 예시</a:t>
            </a:r>
            <a:endParaRPr lang="en-US" sz="2426" dirty="0"/>
          </a:p>
        </p:txBody>
      </p:sp>
      <p:sp>
        <p:nvSpPr>
          <p:cNvPr id="47" name="Text 1"/>
          <p:cNvSpPr/>
          <p:nvPr/>
        </p:nvSpPr>
        <p:spPr>
          <a:xfrm>
            <a:off x="1162050" y="1657350"/>
            <a:ext cx="1885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상황별 음성 경고 출력</a:t>
            </a:r>
            <a:endParaRPr lang="en-US" sz="1380" dirty="0"/>
          </a:p>
        </p:txBody>
      </p:sp>
      <p:sp>
        <p:nvSpPr>
          <p:cNvPr id="48" name="Text 2"/>
          <p:cNvSpPr/>
          <p:nvPr/>
        </p:nvSpPr>
        <p:spPr>
          <a:xfrm>
            <a:off x="800100" y="2247900"/>
            <a:ext cx="34366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안경</a:t>
            </a:r>
            <a:endParaRPr lang="en-US" sz="980" dirty="0"/>
          </a:p>
        </p:txBody>
      </p:sp>
      <p:sp>
        <p:nvSpPr>
          <p:cNvPr id="49" name="Text 3"/>
          <p:cNvSpPr/>
          <p:nvPr/>
        </p:nvSpPr>
        <p:spPr>
          <a:xfrm>
            <a:off x="800100" y="2476500"/>
            <a:ext cx="3124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YOLOv8n 모델이 "전방 1m에 자전거가 접근 중입니다"와 같이 특정 객체와 거리를 감지하면, Gemma LLM이 이를 자연스러운 문장으로 변환합니다.</a:t>
            </a:r>
            <a:endParaRPr lang="en-US" sz="1120" dirty="0"/>
          </a:p>
        </p:txBody>
      </p:sp>
      <p:sp>
        <p:nvSpPr>
          <p:cNvPr id="50" name="Text 4"/>
          <p:cNvSpPr/>
          <p:nvPr/>
        </p:nvSpPr>
        <p:spPr>
          <a:xfrm>
            <a:off x="1123950" y="36195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객체</a:t>
            </a:r>
            <a:endParaRPr lang="en-US" sz="840" dirty="0">
              <a:solidFill>
                <a:srgbClr val="000000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>
              <a:lnSpc>
                <a:spcPts val="1200"/>
              </a:lnSpc>
              <a:buNone/>
            </a:pPr>
            <a:r>
              <a:rPr lang="en-US" sz="84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인식</a:t>
            </a:r>
            <a:endParaRPr lang="en-US" sz="840" dirty="0"/>
          </a:p>
        </p:txBody>
      </p:sp>
      <p:sp>
        <p:nvSpPr>
          <p:cNvPr id="51" name="Text 5"/>
          <p:cNvSpPr/>
          <p:nvPr/>
        </p:nvSpPr>
        <p:spPr>
          <a:xfrm>
            <a:off x="2276475" y="3619500"/>
            <a:ext cx="400050" cy="29713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LLM</a:t>
            </a:r>
          </a:p>
          <a:p>
            <a:pPr marL="0" indent="0">
              <a:lnSpc>
                <a:spcPts val="1200"/>
              </a:lnSpc>
              <a:buNone/>
            </a:pPr>
            <a:r>
              <a:rPr lang="en-US" sz="84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처리</a:t>
            </a:r>
            <a:endParaRPr lang="en-US" sz="840" dirty="0"/>
          </a:p>
        </p:txBody>
      </p:sp>
      <p:sp>
        <p:nvSpPr>
          <p:cNvPr id="52" name="Text 6"/>
          <p:cNvSpPr/>
          <p:nvPr/>
        </p:nvSpPr>
        <p:spPr>
          <a:xfrm>
            <a:off x="3486150" y="3619500"/>
            <a:ext cx="361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음성</a:t>
            </a:r>
            <a:endParaRPr lang="en-US" sz="840" dirty="0">
              <a:solidFill>
                <a:srgbClr val="000000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>
              <a:lnSpc>
                <a:spcPts val="1200"/>
              </a:lnSpc>
              <a:buNone/>
            </a:pPr>
            <a:r>
              <a:rPr lang="en-US" sz="84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출력</a:t>
            </a:r>
            <a:endParaRPr lang="en-US" sz="840" dirty="0"/>
          </a:p>
        </p:txBody>
      </p:sp>
      <p:sp>
        <p:nvSpPr>
          <p:cNvPr id="53" name="Text 7"/>
          <p:cNvSpPr/>
          <p:nvPr/>
        </p:nvSpPr>
        <p:spPr>
          <a:xfrm>
            <a:off x="914400" y="4267200"/>
            <a:ext cx="31851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구현 포인트</a:t>
            </a:r>
            <a:endParaRPr lang="en-US" sz="980" dirty="0"/>
          </a:p>
        </p:txBody>
      </p:sp>
      <p:sp>
        <p:nvSpPr>
          <p:cNvPr id="54" name="Text 8"/>
          <p:cNvSpPr/>
          <p:nvPr/>
        </p:nvSpPr>
        <p:spPr>
          <a:xfrm>
            <a:off x="1104900" y="4495800"/>
            <a:ext cx="154019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 객체 감지 및 거리 계산</a:t>
            </a:r>
            <a:endParaRPr lang="en-US" sz="840" dirty="0"/>
          </a:p>
        </p:txBody>
      </p:sp>
      <p:sp>
        <p:nvSpPr>
          <p:cNvPr id="55" name="Text 9"/>
          <p:cNvSpPr/>
          <p:nvPr/>
        </p:nvSpPr>
        <p:spPr>
          <a:xfrm>
            <a:off x="1104900" y="4686300"/>
            <a:ext cx="159258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자연스러운 문장으로 결과 변환</a:t>
            </a:r>
            <a:endParaRPr lang="en-US" sz="840" dirty="0"/>
          </a:p>
        </p:txBody>
      </p:sp>
      <p:sp>
        <p:nvSpPr>
          <p:cNvPr id="56" name="Text 10"/>
          <p:cNvSpPr/>
          <p:nvPr/>
        </p:nvSpPr>
        <p:spPr>
          <a:xfrm>
            <a:off x="1104900" y="4876800"/>
            <a:ext cx="141446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STT/TTS 연동 및 음성 출력</a:t>
            </a:r>
            <a:endParaRPr lang="en-US" sz="840" dirty="0"/>
          </a:p>
        </p:txBody>
      </p:sp>
      <p:sp>
        <p:nvSpPr>
          <p:cNvPr id="57" name="Text 11"/>
          <p:cNvSpPr/>
          <p:nvPr/>
        </p:nvSpPr>
        <p:spPr>
          <a:xfrm>
            <a:off x="4838700" y="1657350"/>
            <a:ext cx="27031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손가락 제스처를 통한 명령 전달</a:t>
            </a:r>
            <a:endParaRPr lang="en-US" sz="1380" dirty="0"/>
          </a:p>
        </p:txBody>
      </p:sp>
      <p:sp>
        <p:nvSpPr>
          <p:cNvPr id="58" name="Text 12"/>
          <p:cNvSpPr/>
          <p:nvPr/>
        </p:nvSpPr>
        <p:spPr>
          <a:xfrm>
            <a:off x="4533900" y="2247900"/>
            <a:ext cx="34366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EA580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장갑</a:t>
            </a:r>
            <a:endParaRPr lang="en-US" sz="980" dirty="0"/>
          </a:p>
        </p:txBody>
      </p:sp>
      <p:sp>
        <p:nvSpPr>
          <p:cNvPr id="59" name="Text 13"/>
          <p:cNvSpPr/>
          <p:nvPr/>
        </p:nvSpPr>
        <p:spPr>
          <a:xfrm>
            <a:off x="4533900" y="2476500"/>
            <a:ext cx="3124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장갑의 플렉스 센서가 사용자의 특정 손가락 제스처(예: 손가락 두 번 굽히기)를 감지하면, 이를 '경로 설정' 또는 '안내 종료'와 같은 명령어로 변환하여 시스템에 전달합니다.</a:t>
            </a:r>
            <a:endParaRPr lang="en-US" sz="1120" dirty="0"/>
          </a:p>
        </p:txBody>
      </p:sp>
      <p:sp>
        <p:nvSpPr>
          <p:cNvPr id="60" name="Text 14"/>
          <p:cNvSpPr/>
          <p:nvPr/>
        </p:nvSpPr>
        <p:spPr>
          <a:xfrm>
            <a:off x="4819650" y="3619500"/>
            <a:ext cx="419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제스처 감지</a:t>
            </a:r>
            <a:endParaRPr lang="en-US" sz="840" dirty="0"/>
          </a:p>
        </p:txBody>
      </p:sp>
      <p:sp>
        <p:nvSpPr>
          <p:cNvPr id="61" name="Text 15"/>
          <p:cNvSpPr/>
          <p:nvPr/>
        </p:nvSpPr>
        <p:spPr>
          <a:xfrm>
            <a:off x="6010275" y="3619500"/>
            <a:ext cx="400050" cy="29713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패턴</a:t>
            </a:r>
            <a:endParaRPr lang="en-US" sz="840" dirty="0">
              <a:solidFill>
                <a:srgbClr val="000000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>
              <a:lnSpc>
                <a:spcPts val="1200"/>
              </a:lnSpc>
              <a:buNone/>
            </a:pPr>
            <a:r>
              <a:rPr lang="en-US" sz="84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인식</a:t>
            </a:r>
            <a:endParaRPr lang="en-US" sz="840" dirty="0"/>
          </a:p>
        </p:txBody>
      </p:sp>
      <p:sp>
        <p:nvSpPr>
          <p:cNvPr id="62" name="Text 16"/>
          <p:cNvSpPr/>
          <p:nvPr/>
        </p:nvSpPr>
        <p:spPr>
          <a:xfrm>
            <a:off x="7143750" y="3708400"/>
            <a:ext cx="438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명령 실행</a:t>
            </a:r>
            <a:endParaRPr lang="en-US" sz="840" dirty="0"/>
          </a:p>
        </p:txBody>
      </p:sp>
      <p:sp>
        <p:nvSpPr>
          <p:cNvPr id="63" name="Text 17"/>
          <p:cNvSpPr/>
          <p:nvPr/>
        </p:nvSpPr>
        <p:spPr>
          <a:xfrm>
            <a:off x="4648200" y="4267200"/>
            <a:ext cx="31851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구현 포인트</a:t>
            </a:r>
            <a:endParaRPr lang="en-US" sz="980" dirty="0"/>
          </a:p>
        </p:txBody>
      </p:sp>
      <p:sp>
        <p:nvSpPr>
          <p:cNvPr id="64" name="Text 18"/>
          <p:cNvSpPr/>
          <p:nvPr/>
        </p:nvSpPr>
        <p:spPr>
          <a:xfrm>
            <a:off x="4838700" y="4495800"/>
            <a:ext cx="124682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플렉스 센서 데이터 처리</a:t>
            </a:r>
            <a:endParaRPr lang="en-US" sz="840" dirty="0"/>
          </a:p>
        </p:txBody>
      </p:sp>
      <p:sp>
        <p:nvSpPr>
          <p:cNvPr id="65" name="Text 19"/>
          <p:cNvSpPr/>
          <p:nvPr/>
        </p:nvSpPr>
        <p:spPr>
          <a:xfrm>
            <a:off x="4838700" y="4686300"/>
            <a:ext cx="1362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제스처 패턴 분류 알고리즘</a:t>
            </a:r>
            <a:endParaRPr lang="en-US" sz="840" dirty="0"/>
          </a:p>
        </p:txBody>
      </p:sp>
      <p:sp>
        <p:nvSpPr>
          <p:cNvPr id="66" name="Text 20"/>
          <p:cNvSpPr/>
          <p:nvPr/>
        </p:nvSpPr>
        <p:spPr>
          <a:xfrm>
            <a:off x="4838700" y="4876800"/>
            <a:ext cx="134112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ROS2 토픽으로 명령 전달</a:t>
            </a:r>
            <a:endParaRPr lang="en-US" sz="840" dirty="0"/>
          </a:p>
        </p:txBody>
      </p:sp>
      <p:sp>
        <p:nvSpPr>
          <p:cNvPr id="67" name="Text 21"/>
          <p:cNvSpPr/>
          <p:nvPr/>
        </p:nvSpPr>
        <p:spPr>
          <a:xfrm>
            <a:off x="8572500" y="1657350"/>
            <a:ext cx="295465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점자 지팡이를 통한 촉각 신호 변환</a:t>
            </a:r>
            <a:endParaRPr lang="en-US" sz="1380" dirty="0"/>
          </a:p>
        </p:txBody>
      </p:sp>
      <p:sp>
        <p:nvSpPr>
          <p:cNvPr id="68" name="Text 22"/>
          <p:cNvSpPr/>
          <p:nvPr/>
        </p:nvSpPr>
        <p:spPr>
          <a:xfrm>
            <a:off x="8267700" y="2247900"/>
            <a:ext cx="34366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9333E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점자 지팡이</a:t>
            </a:r>
            <a:endParaRPr lang="en-US" sz="980" dirty="0"/>
          </a:p>
        </p:txBody>
      </p:sp>
      <p:sp>
        <p:nvSpPr>
          <p:cNvPr id="69" name="Text 23"/>
          <p:cNvSpPr/>
          <p:nvPr/>
        </p:nvSpPr>
        <p:spPr>
          <a:xfrm>
            <a:off x="8267700" y="2476500"/>
            <a:ext cx="3124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점자 지팡이의 LiDAR 센서가 전방 50cm 이내의 장애물을 감지하면, 이 거리 정보를 솔레노이드 기반 점자 셀의 특정 진동 패턴으로 변환하여 사용자에게 촉각으로 경고를 전달합니다.</a:t>
            </a:r>
            <a:endParaRPr lang="en-US" sz="1120" dirty="0"/>
          </a:p>
        </p:txBody>
      </p:sp>
      <p:sp>
        <p:nvSpPr>
          <p:cNvPr id="70" name="Text 24"/>
          <p:cNvSpPr/>
          <p:nvPr/>
        </p:nvSpPr>
        <p:spPr>
          <a:xfrm>
            <a:off x="8572500" y="3619500"/>
            <a:ext cx="400050" cy="29713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거리</a:t>
            </a:r>
            <a:endParaRPr lang="en-US" sz="840" dirty="0">
              <a:solidFill>
                <a:srgbClr val="000000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>
              <a:lnSpc>
                <a:spcPts val="1200"/>
              </a:lnSpc>
              <a:buNone/>
            </a:pPr>
            <a:r>
              <a:rPr lang="en-US" sz="84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측정</a:t>
            </a:r>
            <a:endParaRPr lang="en-US" sz="840" dirty="0"/>
          </a:p>
        </p:txBody>
      </p:sp>
      <p:sp>
        <p:nvSpPr>
          <p:cNvPr id="71" name="Text 25"/>
          <p:cNvSpPr/>
          <p:nvPr/>
        </p:nvSpPr>
        <p:spPr>
          <a:xfrm>
            <a:off x="9782175" y="3619500"/>
            <a:ext cx="361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패턴</a:t>
            </a:r>
            <a:endParaRPr lang="en-US" sz="840" dirty="0">
              <a:solidFill>
                <a:srgbClr val="000000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>
              <a:lnSpc>
                <a:spcPts val="1200"/>
              </a:lnSpc>
              <a:buNone/>
            </a:pPr>
            <a:r>
              <a:rPr lang="en-US" sz="84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변환</a:t>
            </a:r>
            <a:endParaRPr lang="en-US" sz="840" dirty="0"/>
          </a:p>
        </p:txBody>
      </p:sp>
      <p:sp>
        <p:nvSpPr>
          <p:cNvPr id="72" name="Text 26"/>
          <p:cNvSpPr/>
          <p:nvPr/>
        </p:nvSpPr>
        <p:spPr>
          <a:xfrm>
            <a:off x="10934700" y="36195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촉각</a:t>
            </a:r>
            <a:endParaRPr lang="en-US" sz="840" dirty="0">
              <a:solidFill>
                <a:srgbClr val="000000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>
              <a:lnSpc>
                <a:spcPts val="1200"/>
              </a:lnSpc>
              <a:buNone/>
            </a:pPr>
            <a:r>
              <a:rPr lang="en-US" sz="84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피드백</a:t>
            </a:r>
            <a:endParaRPr lang="en-US" sz="840" dirty="0"/>
          </a:p>
        </p:txBody>
      </p:sp>
      <p:sp>
        <p:nvSpPr>
          <p:cNvPr id="73" name="Text 27"/>
          <p:cNvSpPr/>
          <p:nvPr/>
        </p:nvSpPr>
        <p:spPr>
          <a:xfrm>
            <a:off x="8382000" y="4267200"/>
            <a:ext cx="31851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구현 포인트</a:t>
            </a:r>
            <a:endParaRPr lang="en-US" sz="980" dirty="0"/>
          </a:p>
        </p:txBody>
      </p:sp>
      <p:sp>
        <p:nvSpPr>
          <p:cNvPr id="74" name="Text 28"/>
          <p:cNvSpPr/>
          <p:nvPr/>
        </p:nvSpPr>
        <p:spPr>
          <a:xfrm>
            <a:off x="8572500" y="4495800"/>
            <a:ext cx="15087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LiDAR 센서로 거리 정밀 측정</a:t>
            </a:r>
            <a:endParaRPr lang="en-US" sz="840" dirty="0"/>
          </a:p>
        </p:txBody>
      </p:sp>
      <p:sp>
        <p:nvSpPr>
          <p:cNvPr id="75" name="Text 29"/>
          <p:cNvSpPr/>
          <p:nvPr/>
        </p:nvSpPr>
        <p:spPr>
          <a:xfrm>
            <a:off x="8572500" y="4686300"/>
            <a:ext cx="162401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거리 정보를 진동 패턴으로 변환</a:t>
            </a:r>
            <a:endParaRPr lang="en-US" sz="840" dirty="0"/>
          </a:p>
        </p:txBody>
      </p:sp>
      <p:sp>
        <p:nvSpPr>
          <p:cNvPr id="76" name="Text 30"/>
          <p:cNvSpPr/>
          <p:nvPr/>
        </p:nvSpPr>
        <p:spPr>
          <a:xfrm>
            <a:off x="8572500" y="4876800"/>
            <a:ext cx="173926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솔레노이드 제어로 촉각 신호 전달</a:t>
            </a:r>
            <a:endParaRPr lang="en-US" sz="840" dirty="0"/>
          </a:p>
        </p:txBody>
      </p:sp>
      <p:sp>
        <p:nvSpPr>
          <p:cNvPr id="77" name="Text 31"/>
          <p:cNvSpPr/>
          <p:nvPr/>
        </p:nvSpPr>
        <p:spPr>
          <a:xfrm>
            <a:off x="1028700" y="5715000"/>
            <a:ext cx="10401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 실습들은 ROS2 통신 프레임워크를 통해 서로 연동되어, 최종적으로 하나의 통합 시스템으로 작동합니다. 학생들은 각 장치의 AI 기능을 개별로 구현한 후, ROS2를 통해 통합하여 하나의 시스템으로 만들 수 있습니다.</a:t>
            </a:r>
            <a:endParaRPr lang="en-US" sz="98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600200"/>
            <a:ext cx="5334000" cy="403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828800"/>
            <a:ext cx="514350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194310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514600"/>
            <a:ext cx="323850" cy="419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2590800"/>
            <a:ext cx="17145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3467100"/>
            <a:ext cx="371475" cy="419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" y="3543300"/>
            <a:ext cx="21907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4648200"/>
            <a:ext cx="285750" cy="419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4724400"/>
            <a:ext cx="13335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8700" y="1562100"/>
            <a:ext cx="5334000" cy="4813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1828800"/>
            <a:ext cx="428625" cy="533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91300" y="1943100"/>
            <a:ext cx="200025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2514600"/>
            <a:ext cx="371475" cy="419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53200" y="2590800"/>
            <a:ext cx="219075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3695700"/>
            <a:ext cx="304800" cy="4191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53200" y="3771900"/>
            <a:ext cx="152400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77000" y="4648200"/>
            <a:ext cx="371475" cy="4191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53200" y="4724400"/>
            <a:ext cx="219075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91400" y="5829300"/>
            <a:ext cx="342900" cy="304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467600" y="5905500"/>
            <a:ext cx="1905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34300" y="5972175"/>
            <a:ext cx="609600" cy="190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43900" y="5829300"/>
            <a:ext cx="285750" cy="3048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420100" y="5905500"/>
            <a:ext cx="13335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629650" y="5972175"/>
            <a:ext cx="609600" cy="1905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239250" y="5829300"/>
            <a:ext cx="285750" cy="3048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315450" y="5905500"/>
            <a:ext cx="13335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525000" y="5972175"/>
            <a:ext cx="609600" cy="1905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134600" y="5829300"/>
            <a:ext cx="304800" cy="3048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210800" y="5905500"/>
            <a:ext cx="152400" cy="152400"/>
          </a:xfrm>
          <a:prstGeom prst="rect">
            <a:avLst/>
          </a:prstGeom>
        </p:spPr>
      </p:pic>
      <p:sp>
        <p:nvSpPr>
          <p:cNvPr id="36" name="Text 0"/>
          <p:cNvSpPr/>
          <p:nvPr/>
        </p:nvSpPr>
        <p:spPr>
          <a:xfrm>
            <a:off x="609600" y="914400"/>
            <a:ext cx="120700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교육 활용도 및 사회적 기여</a:t>
            </a:r>
            <a:endParaRPr lang="en-US" sz="2426" dirty="0"/>
          </a:p>
        </p:txBody>
      </p:sp>
      <p:sp>
        <p:nvSpPr>
          <p:cNvPr id="37" name="Text 1"/>
          <p:cNvSpPr/>
          <p:nvPr/>
        </p:nvSpPr>
        <p:spPr>
          <a:xfrm>
            <a:off x="1504950" y="1943100"/>
            <a:ext cx="145637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교육적 활용도</a:t>
            </a:r>
            <a:endParaRPr lang="en-US" sz="1646" dirty="0"/>
          </a:p>
        </p:txBody>
      </p:sp>
      <p:sp>
        <p:nvSpPr>
          <p:cNvPr id="38" name="Text 2"/>
          <p:cNvSpPr/>
          <p:nvPr/>
        </p:nvSpPr>
        <p:spPr>
          <a:xfrm>
            <a:off x="1276350" y="2514600"/>
            <a:ext cx="488251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실무형 포트폴리오</a:t>
            </a:r>
            <a:endParaRPr lang="en-US" sz="1260" dirty="0"/>
          </a:p>
        </p:txBody>
      </p:sp>
      <p:sp>
        <p:nvSpPr>
          <p:cNvPr id="39" name="Text 3"/>
          <p:cNvSpPr/>
          <p:nvPr/>
        </p:nvSpPr>
        <p:spPr>
          <a:xfrm>
            <a:off x="1276350" y="2819400"/>
            <a:ext cx="44386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학생들이 직접 기획부터 개발, 테스트까지 전 과정을 수행하며 실무 능력을 향상시키고, 이는 강력한 포트폴리오로 활용될 수 있습니다.</a:t>
            </a:r>
            <a:endParaRPr lang="en-US" sz="1120" dirty="0"/>
          </a:p>
        </p:txBody>
      </p:sp>
      <p:sp>
        <p:nvSpPr>
          <p:cNvPr id="40" name="Text 4"/>
          <p:cNvSpPr/>
          <p:nvPr/>
        </p:nvSpPr>
        <p:spPr>
          <a:xfrm>
            <a:off x="1323975" y="3467100"/>
            <a:ext cx="483012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C2410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협업 능력 향상</a:t>
            </a:r>
            <a:endParaRPr lang="en-US" sz="1260" dirty="0"/>
          </a:p>
        </p:txBody>
      </p:sp>
      <p:sp>
        <p:nvSpPr>
          <p:cNvPr id="41" name="Text 5"/>
          <p:cNvSpPr/>
          <p:nvPr/>
        </p:nvSpPr>
        <p:spPr>
          <a:xfrm>
            <a:off x="1323975" y="3771900"/>
            <a:ext cx="43910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ROS2를 기반으로 각 장치 개발을 맡은 팀원들이 협력하여 복합 시스템을 완성하는 과정은 협업 능력과 분산 시스템에 대한 이해를 증진시키는 데 크게 기여합니다.</a:t>
            </a:r>
            <a:endParaRPr lang="en-US" sz="1120" dirty="0"/>
          </a:p>
        </p:txBody>
      </p:sp>
      <p:sp>
        <p:nvSpPr>
          <p:cNvPr id="42" name="Text 6"/>
          <p:cNvSpPr/>
          <p:nvPr/>
        </p:nvSpPr>
        <p:spPr>
          <a:xfrm>
            <a:off x="1238250" y="4648200"/>
            <a:ext cx="492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7E22C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문제 해결 능력</a:t>
            </a:r>
            <a:endParaRPr lang="en-US" sz="1260" dirty="0"/>
          </a:p>
        </p:txBody>
      </p:sp>
      <p:sp>
        <p:nvSpPr>
          <p:cNvPr id="43" name="Text 7"/>
          <p:cNvSpPr/>
          <p:nvPr/>
        </p:nvSpPr>
        <p:spPr>
          <a:xfrm>
            <a:off x="1238250" y="4953000"/>
            <a:ext cx="4476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임베디드 시스템, 인공지능(AI), 로봇 기술을 융합하여 실제 사회 문제를 해결하는 귀중한 경험을 제공합니다.</a:t>
            </a:r>
            <a:endParaRPr lang="en-US" sz="1120" dirty="0"/>
          </a:p>
        </p:txBody>
      </p:sp>
      <p:sp>
        <p:nvSpPr>
          <p:cNvPr id="49" name="Text 13"/>
          <p:cNvSpPr/>
          <p:nvPr/>
        </p:nvSpPr>
        <p:spPr>
          <a:xfrm>
            <a:off x="7058025" y="1943100"/>
            <a:ext cx="222123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오픈소스 생태계 기여</a:t>
            </a:r>
            <a:endParaRPr lang="en-US" sz="1646" dirty="0"/>
          </a:p>
        </p:txBody>
      </p:sp>
      <p:sp>
        <p:nvSpPr>
          <p:cNvPr id="50" name="Text 14"/>
          <p:cNvSpPr/>
          <p:nvPr/>
        </p:nvSpPr>
        <p:spPr>
          <a:xfrm>
            <a:off x="6962775" y="2514600"/>
            <a:ext cx="483012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오픈소스 SW 활용</a:t>
            </a:r>
            <a:endParaRPr lang="en-US" sz="1260" dirty="0"/>
          </a:p>
        </p:txBody>
      </p:sp>
      <p:sp>
        <p:nvSpPr>
          <p:cNvPr id="51" name="Text 15"/>
          <p:cNvSpPr/>
          <p:nvPr/>
        </p:nvSpPr>
        <p:spPr>
          <a:xfrm>
            <a:off x="6962775" y="2819400"/>
            <a:ext cx="43910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YOLOv8, ROS2, Gemma 등 다양한 오픈소스 소프트웨어를 적극적으로 활용하여 개발 효율성을 높이고 최신 기술 트렌드를 학습할 기회를 제공합니다.</a:t>
            </a:r>
            <a:endParaRPr lang="en-US" sz="1120" dirty="0"/>
          </a:p>
        </p:txBody>
      </p:sp>
      <p:sp>
        <p:nvSpPr>
          <p:cNvPr id="52" name="Text 16"/>
          <p:cNvSpPr/>
          <p:nvPr/>
        </p:nvSpPr>
        <p:spPr>
          <a:xfrm>
            <a:off x="6896100" y="3695700"/>
            <a:ext cx="49034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7E22C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오픈소스 커뮤니티 기여</a:t>
            </a:r>
            <a:endParaRPr lang="en-US" sz="1260" dirty="0"/>
          </a:p>
        </p:txBody>
      </p:sp>
      <p:sp>
        <p:nvSpPr>
          <p:cNvPr id="53" name="Text 17"/>
          <p:cNvSpPr/>
          <p:nvPr/>
        </p:nvSpPr>
        <p:spPr>
          <a:xfrm>
            <a:off x="6896100" y="4000500"/>
            <a:ext cx="445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프로젝트의 결과물인 AI 모델, 코드, 하드웨어 설계 등을 오픈소스 커뮤니티에 공개함으로써 시각장애인 보조 기술 발전에 기여합니다.</a:t>
            </a:r>
            <a:endParaRPr lang="en-US" sz="1120" dirty="0"/>
          </a:p>
        </p:txBody>
      </p:sp>
      <p:sp>
        <p:nvSpPr>
          <p:cNvPr id="54" name="Text 18"/>
          <p:cNvSpPr/>
          <p:nvPr/>
        </p:nvSpPr>
        <p:spPr>
          <a:xfrm>
            <a:off x="6962775" y="4648200"/>
            <a:ext cx="483012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지속적인 협력 기반</a:t>
            </a:r>
            <a:endParaRPr lang="en-US" sz="1260" dirty="0"/>
          </a:p>
        </p:txBody>
      </p:sp>
      <p:sp>
        <p:nvSpPr>
          <p:cNvPr id="55" name="Text 19"/>
          <p:cNvSpPr/>
          <p:nvPr/>
        </p:nvSpPr>
        <p:spPr>
          <a:xfrm>
            <a:off x="6962775" y="4953000"/>
            <a:ext cx="43910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다른 개발자들과의 협력을 통해 시스템을 지속적으로 고도화할 수 있는 기반을 마련합니다. 이는 기술 공유와 협력을 통한 사회적 가치 창출의 모범 사례가 될 것입니다.</a:t>
            </a:r>
            <a:endParaRPr lang="en-US" sz="112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2825" y="914400"/>
            <a:ext cx="409575" cy="457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9025" y="990600"/>
            <a:ext cx="257175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676400"/>
            <a:ext cx="3505200" cy="2209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905000"/>
            <a:ext cx="571500" cy="571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075" y="2038350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3495675"/>
            <a:ext cx="133350" cy="1333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3400" y="1676400"/>
            <a:ext cx="3505200" cy="2209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19050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3450" y="203835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3495675"/>
            <a:ext cx="133350" cy="1333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77200" y="1676400"/>
            <a:ext cx="3505200" cy="2209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05800" y="19050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77250" y="2038350"/>
            <a:ext cx="2286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05800" y="3267075"/>
            <a:ext cx="133350" cy="1333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" y="4191000"/>
            <a:ext cx="10972800" cy="1866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66900" y="4838700"/>
            <a:ext cx="571500" cy="571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57400" y="4991100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95800" y="4838700"/>
            <a:ext cx="571500" cy="571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62488" y="4991100"/>
            <a:ext cx="238125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24700" y="4838700"/>
            <a:ext cx="571500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91388" y="4991100"/>
            <a:ext cx="238125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753600" y="4838700"/>
            <a:ext cx="571500" cy="571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944100" y="4991100"/>
            <a:ext cx="190500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8200" y="5753100"/>
            <a:ext cx="10515600" cy="762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609600" y="952500"/>
            <a:ext cx="353091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목표 및 기대 효과</a:t>
            </a:r>
            <a:endParaRPr lang="en-US" sz="2426" dirty="0"/>
          </a:p>
        </p:txBody>
      </p:sp>
      <p:sp>
        <p:nvSpPr>
          <p:cNvPr id="30" name="Text 1"/>
          <p:cNvSpPr/>
          <p:nvPr/>
        </p:nvSpPr>
        <p:spPr>
          <a:xfrm>
            <a:off x="1562100" y="2038350"/>
            <a:ext cx="99536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학습 목표</a:t>
            </a:r>
            <a:endParaRPr lang="en-US" sz="1646" dirty="0"/>
          </a:p>
        </p:txBody>
      </p:sp>
      <p:sp>
        <p:nvSpPr>
          <p:cNvPr id="31" name="Text 2"/>
          <p:cNvSpPr/>
          <p:nvPr/>
        </p:nvSpPr>
        <p:spPr>
          <a:xfrm>
            <a:off x="838200" y="2628900"/>
            <a:ext cx="3048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임베디드 시스템, AI, 통신 기술을 결합한 복합 시스템을 직접 개발하고, 실제 문제를 해결하는 프로젝트 경험을 쌓습니다.</a:t>
            </a:r>
            <a:endParaRPr lang="en-US" sz="1120" dirty="0"/>
          </a:p>
        </p:txBody>
      </p:sp>
      <p:sp>
        <p:nvSpPr>
          <p:cNvPr id="32" name="Text 3"/>
          <p:cNvSpPr/>
          <p:nvPr/>
        </p:nvSpPr>
        <p:spPr>
          <a:xfrm>
            <a:off x="1047750" y="3467100"/>
            <a:ext cx="144589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실무형 포트폴리오 구축</a:t>
            </a:r>
            <a:endParaRPr lang="en-US" sz="980" dirty="0"/>
          </a:p>
        </p:txBody>
      </p:sp>
      <p:sp>
        <p:nvSpPr>
          <p:cNvPr id="33" name="Text 4"/>
          <p:cNvSpPr/>
          <p:nvPr/>
        </p:nvSpPr>
        <p:spPr>
          <a:xfrm>
            <a:off x="5295900" y="2038350"/>
            <a:ext cx="122586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결과물</a:t>
            </a:r>
            <a:endParaRPr lang="en-US" sz="1646" dirty="0"/>
          </a:p>
        </p:txBody>
      </p:sp>
      <p:sp>
        <p:nvSpPr>
          <p:cNvPr id="34" name="Text 5"/>
          <p:cNvSpPr/>
          <p:nvPr/>
        </p:nvSpPr>
        <p:spPr>
          <a:xfrm>
            <a:off x="4572000" y="2628900"/>
            <a:ext cx="3048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시각장애인의 안전하고 자율적인 보행을 실질적으로 돕는 온디바이스 기반의 통합 보조 시스템을 완성합니다.</a:t>
            </a:r>
            <a:endParaRPr lang="en-US" sz="1120" dirty="0"/>
          </a:p>
        </p:txBody>
      </p:sp>
      <p:sp>
        <p:nvSpPr>
          <p:cNvPr id="35" name="Text 6"/>
          <p:cNvSpPr/>
          <p:nvPr/>
        </p:nvSpPr>
        <p:spPr>
          <a:xfrm>
            <a:off x="4781550" y="3467100"/>
            <a:ext cx="11734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기술적 해결책 제공</a:t>
            </a:r>
            <a:endParaRPr lang="en-US" sz="980" dirty="0"/>
          </a:p>
        </p:txBody>
      </p:sp>
      <p:sp>
        <p:nvSpPr>
          <p:cNvPr id="36" name="Text 7"/>
          <p:cNvSpPr/>
          <p:nvPr/>
        </p:nvSpPr>
        <p:spPr>
          <a:xfrm>
            <a:off x="9029700" y="2038350"/>
            <a:ext cx="99536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기대 효과</a:t>
            </a:r>
            <a:endParaRPr lang="en-US" sz="1646" dirty="0"/>
          </a:p>
        </p:txBody>
      </p:sp>
      <p:sp>
        <p:nvSpPr>
          <p:cNvPr id="37" name="Text 8"/>
          <p:cNvSpPr/>
          <p:nvPr/>
        </p:nvSpPr>
        <p:spPr>
          <a:xfrm>
            <a:off x="8305800" y="2628900"/>
            <a:ext cx="3048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시각장애인의 삶의 질을 향상시키고 사회 참여를 확대하는 데 기여합니다.</a:t>
            </a:r>
            <a:endParaRPr lang="en-US" sz="1120" dirty="0"/>
          </a:p>
        </p:txBody>
      </p:sp>
      <p:sp>
        <p:nvSpPr>
          <p:cNvPr id="38" name="Text 9"/>
          <p:cNvSpPr/>
          <p:nvPr/>
        </p:nvSpPr>
        <p:spPr>
          <a:xfrm>
            <a:off x="8515350" y="3238500"/>
            <a:ext cx="103727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사회적 가치 창출</a:t>
            </a:r>
            <a:endParaRPr lang="en-US" sz="980" dirty="0"/>
          </a:p>
        </p:txBody>
      </p:sp>
      <p:sp>
        <p:nvSpPr>
          <p:cNvPr id="39" name="Text 10"/>
          <p:cNvSpPr/>
          <p:nvPr/>
        </p:nvSpPr>
        <p:spPr>
          <a:xfrm>
            <a:off x="312420" y="4419600"/>
            <a:ext cx="115671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 여정</a:t>
            </a:r>
            <a:endParaRPr lang="en-US" sz="1380" dirty="0"/>
          </a:p>
        </p:txBody>
      </p:sp>
      <p:sp>
        <p:nvSpPr>
          <p:cNvPr id="40" name="Text 11"/>
          <p:cNvSpPr/>
          <p:nvPr/>
        </p:nvSpPr>
        <p:spPr>
          <a:xfrm>
            <a:off x="706755" y="5486400"/>
            <a:ext cx="28917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개별 장치 개발</a:t>
            </a:r>
            <a:endParaRPr lang="en-US" sz="980" dirty="0"/>
          </a:p>
        </p:txBody>
      </p:sp>
      <p:sp>
        <p:nvSpPr>
          <p:cNvPr id="41" name="Text 12"/>
          <p:cNvSpPr/>
          <p:nvPr/>
        </p:nvSpPr>
        <p:spPr>
          <a:xfrm>
            <a:off x="3335655" y="5486400"/>
            <a:ext cx="28917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 통합</a:t>
            </a:r>
            <a:endParaRPr lang="en-US" sz="980" dirty="0"/>
          </a:p>
        </p:txBody>
      </p:sp>
      <p:sp>
        <p:nvSpPr>
          <p:cNvPr id="42" name="Text 13"/>
          <p:cNvSpPr/>
          <p:nvPr/>
        </p:nvSpPr>
        <p:spPr>
          <a:xfrm>
            <a:off x="5964555" y="5486400"/>
            <a:ext cx="28917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 최적화</a:t>
            </a:r>
            <a:endParaRPr lang="en-US" sz="980" dirty="0"/>
          </a:p>
        </p:txBody>
      </p:sp>
      <p:sp>
        <p:nvSpPr>
          <p:cNvPr id="43" name="Text 14"/>
          <p:cNvSpPr/>
          <p:nvPr/>
        </p:nvSpPr>
        <p:spPr>
          <a:xfrm>
            <a:off x="8593455" y="5486400"/>
            <a:ext cx="28917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응용</a:t>
            </a:r>
            <a:endParaRPr lang="en-US" sz="98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388532"/>
            <a:ext cx="5334000" cy="2362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617132"/>
            <a:ext cx="400050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1731432"/>
            <a:ext cx="1714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341032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950632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3331632"/>
            <a:ext cx="1905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979332"/>
            <a:ext cx="5334000" cy="2667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4207932"/>
            <a:ext cx="514350" cy="533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500" y="4322232"/>
            <a:ext cx="2857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19400" y="5130798"/>
            <a:ext cx="914400" cy="914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3725" y="5416548"/>
            <a:ext cx="285750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7400" y="4673598"/>
            <a:ext cx="1181100" cy="495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71700" y="4787898"/>
            <a:ext cx="219075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62325" y="4673598"/>
            <a:ext cx="1133475" cy="4953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76625" y="4787898"/>
            <a:ext cx="17145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57400" y="6083298"/>
            <a:ext cx="962025" cy="419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57400" y="5130798"/>
            <a:ext cx="1219200" cy="190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76600" y="5130798"/>
            <a:ext cx="1219200" cy="190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57400" y="6026148"/>
            <a:ext cx="1219200" cy="190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48400" y="1388532"/>
            <a:ext cx="5334000" cy="452966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77000" y="1617132"/>
            <a:ext cx="457200" cy="533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91300" y="1731432"/>
            <a:ext cx="228600" cy="304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77000" y="2302932"/>
            <a:ext cx="342900" cy="4191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53200" y="2379132"/>
            <a:ext cx="190500" cy="2667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77000" y="3293532"/>
            <a:ext cx="276225" cy="4191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53200" y="3369732"/>
            <a:ext cx="123825" cy="2667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77000" y="4055532"/>
            <a:ext cx="342900" cy="4191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53200" y="4131732"/>
            <a:ext cx="190500" cy="2667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477000" y="5046132"/>
            <a:ext cx="342900" cy="4191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553200" y="5122332"/>
            <a:ext cx="190500" cy="26670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609600" y="914400"/>
            <a:ext cx="120700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개요</a:t>
            </a:r>
            <a:endParaRPr lang="en-US" sz="2426" dirty="0"/>
          </a:p>
        </p:txBody>
      </p:sp>
      <p:sp>
        <p:nvSpPr>
          <p:cNvPr id="35" name="Text 1"/>
          <p:cNvSpPr/>
          <p:nvPr/>
        </p:nvSpPr>
        <p:spPr>
          <a:xfrm>
            <a:off x="1390650" y="1731432"/>
            <a:ext cx="99536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 동기</a:t>
            </a:r>
            <a:endParaRPr lang="en-US" sz="1646" dirty="0"/>
          </a:p>
        </p:txBody>
      </p:sp>
      <p:sp>
        <p:nvSpPr>
          <p:cNvPr id="36" name="Text 2"/>
          <p:cNvSpPr/>
          <p:nvPr/>
        </p:nvSpPr>
        <p:spPr>
          <a:xfrm>
            <a:off x="1104900" y="2302932"/>
            <a:ext cx="4610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기존 음성 안내 시스템은 소음이 심한 환경이나 복잡한 상황에서 정보 전달의 한계를 보입니다.</a:t>
            </a:r>
            <a:endParaRPr lang="en-US" sz="1120" dirty="0"/>
          </a:p>
        </p:txBody>
      </p:sp>
      <p:sp>
        <p:nvSpPr>
          <p:cNvPr id="37" name="Text 3"/>
          <p:cNvSpPr/>
          <p:nvPr/>
        </p:nvSpPr>
        <p:spPr>
          <a:xfrm>
            <a:off x="1104900" y="2912532"/>
            <a:ext cx="48929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시각장애인의 특성상, 복잡한 환경에서의 안전한 보행이 어려워집니다.</a:t>
            </a:r>
            <a:endParaRPr lang="en-US" sz="1120" dirty="0"/>
          </a:p>
        </p:txBody>
      </p:sp>
      <p:sp>
        <p:nvSpPr>
          <p:cNvPr id="38" name="Text 4"/>
          <p:cNvSpPr/>
          <p:nvPr/>
        </p:nvSpPr>
        <p:spPr>
          <a:xfrm>
            <a:off x="1143000" y="3293532"/>
            <a:ext cx="28394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통합 시스템의 필요성이 대두되었습니다.</a:t>
            </a:r>
            <a:endParaRPr lang="en-US" sz="1120" dirty="0"/>
          </a:p>
        </p:txBody>
      </p:sp>
      <p:sp>
        <p:nvSpPr>
          <p:cNvPr id="39" name="Text 5"/>
          <p:cNvSpPr/>
          <p:nvPr/>
        </p:nvSpPr>
        <p:spPr>
          <a:xfrm>
            <a:off x="1504950" y="4322232"/>
            <a:ext cx="1990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통합 시스템 필요성</a:t>
            </a:r>
            <a:endParaRPr lang="en-US" sz="1646" dirty="0"/>
          </a:p>
        </p:txBody>
      </p:sp>
      <p:sp>
        <p:nvSpPr>
          <p:cNvPr id="40" name="Text 6"/>
          <p:cNvSpPr/>
          <p:nvPr/>
        </p:nvSpPr>
        <p:spPr>
          <a:xfrm>
            <a:off x="2466975" y="4825998"/>
            <a:ext cx="7229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안경</a:t>
            </a:r>
            <a:endParaRPr lang="en-US" sz="980" dirty="0"/>
          </a:p>
        </p:txBody>
      </p:sp>
      <p:sp>
        <p:nvSpPr>
          <p:cNvPr id="41" name="Text 7"/>
          <p:cNvSpPr/>
          <p:nvPr/>
        </p:nvSpPr>
        <p:spPr>
          <a:xfrm>
            <a:off x="3724275" y="4825998"/>
            <a:ext cx="7229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장갑</a:t>
            </a:r>
            <a:endParaRPr lang="en-US" sz="980" dirty="0"/>
          </a:p>
        </p:txBody>
      </p:sp>
      <p:sp>
        <p:nvSpPr>
          <p:cNvPr id="42" name="Text 8"/>
          <p:cNvSpPr/>
          <p:nvPr/>
        </p:nvSpPr>
        <p:spPr>
          <a:xfrm>
            <a:off x="2247900" y="6197598"/>
            <a:ext cx="7229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점자 지팡이</a:t>
            </a:r>
            <a:endParaRPr lang="en-US" sz="980" dirty="0"/>
          </a:p>
        </p:txBody>
      </p:sp>
      <p:sp>
        <p:nvSpPr>
          <p:cNvPr id="43" name="Text 9"/>
          <p:cNvSpPr/>
          <p:nvPr/>
        </p:nvSpPr>
        <p:spPr>
          <a:xfrm>
            <a:off x="7086600" y="1731432"/>
            <a:ext cx="99536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목표</a:t>
            </a:r>
            <a:endParaRPr lang="en-US" sz="1646" dirty="0"/>
          </a:p>
        </p:txBody>
      </p:sp>
      <p:sp>
        <p:nvSpPr>
          <p:cNvPr id="44" name="Text 10"/>
          <p:cNvSpPr/>
          <p:nvPr/>
        </p:nvSpPr>
        <p:spPr>
          <a:xfrm>
            <a:off x="6934200" y="2302932"/>
            <a:ext cx="48615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AI 기술 활용</a:t>
            </a:r>
            <a:endParaRPr lang="en-US" sz="1260" dirty="0"/>
          </a:p>
        </p:txBody>
      </p:sp>
      <p:sp>
        <p:nvSpPr>
          <p:cNvPr id="45" name="Text 11"/>
          <p:cNvSpPr/>
          <p:nvPr/>
        </p:nvSpPr>
        <p:spPr>
          <a:xfrm>
            <a:off x="6934200" y="2607732"/>
            <a:ext cx="441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YOLOv8, OCR, LLM 등 최신 AI 기술을 활용하여 시각 정보를 실시간으로 인식합니다.</a:t>
            </a:r>
            <a:endParaRPr lang="en-US" sz="1120" dirty="0"/>
          </a:p>
        </p:txBody>
      </p:sp>
      <p:sp>
        <p:nvSpPr>
          <p:cNvPr id="46" name="Text 12"/>
          <p:cNvSpPr/>
          <p:nvPr/>
        </p:nvSpPr>
        <p:spPr>
          <a:xfrm>
            <a:off x="6867525" y="3293532"/>
            <a:ext cx="48929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C2410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안전한 보행 지원</a:t>
            </a:r>
            <a:endParaRPr lang="en-US" sz="1260" dirty="0"/>
          </a:p>
        </p:txBody>
      </p:sp>
      <p:sp>
        <p:nvSpPr>
          <p:cNvPr id="47" name="Text 13"/>
          <p:cNvSpPr/>
          <p:nvPr/>
        </p:nvSpPr>
        <p:spPr>
          <a:xfrm>
            <a:off x="6867525" y="3598332"/>
            <a:ext cx="48929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인식된 시각 정보를 바탕으로 시각장애인의 안전한 보행을 지원합니다.</a:t>
            </a:r>
            <a:endParaRPr lang="en-US" sz="1120" dirty="0"/>
          </a:p>
        </p:txBody>
      </p:sp>
      <p:sp>
        <p:nvSpPr>
          <p:cNvPr id="48" name="Text 14"/>
          <p:cNvSpPr/>
          <p:nvPr/>
        </p:nvSpPr>
        <p:spPr>
          <a:xfrm>
            <a:off x="6934200" y="4055532"/>
            <a:ext cx="48615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7E22C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온디바이스 시스템</a:t>
            </a:r>
            <a:endParaRPr lang="en-US" sz="1260" dirty="0"/>
          </a:p>
        </p:txBody>
      </p:sp>
      <p:sp>
        <p:nvSpPr>
          <p:cNvPr id="49" name="Text 15"/>
          <p:cNvSpPr/>
          <p:nvPr/>
        </p:nvSpPr>
        <p:spPr>
          <a:xfrm>
            <a:off x="6934200" y="4360332"/>
            <a:ext cx="441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실시간으로 주변 환경을 인식하고, 어디서든 자율적인 보행을 가능하게 하는 통합 시스템 개발.</a:t>
            </a:r>
            <a:endParaRPr lang="en-US" sz="1120" dirty="0"/>
          </a:p>
        </p:txBody>
      </p:sp>
      <p:sp>
        <p:nvSpPr>
          <p:cNvPr id="50" name="Text 16"/>
          <p:cNvSpPr/>
          <p:nvPr/>
        </p:nvSpPr>
        <p:spPr>
          <a:xfrm>
            <a:off x="6934200" y="5046132"/>
            <a:ext cx="48615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교육적 목적</a:t>
            </a:r>
            <a:endParaRPr lang="en-US" sz="1260" dirty="0"/>
          </a:p>
        </p:txBody>
      </p:sp>
      <p:sp>
        <p:nvSpPr>
          <p:cNvPr id="51" name="Text 17"/>
          <p:cNvSpPr/>
          <p:nvPr/>
        </p:nvSpPr>
        <p:spPr>
          <a:xfrm>
            <a:off x="6934200" y="5350932"/>
            <a:ext cx="441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학생들에게 실무형 AI 개발 경험을 제공하고, 교육적 활용도 및 사회적 기여를 극대화합니다.</a:t>
            </a:r>
            <a:endParaRPr lang="en-US" sz="11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917700"/>
            <a:ext cx="3505200" cy="47339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917700"/>
            <a:ext cx="3505200" cy="495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2070100"/>
            <a:ext cx="219075" cy="19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2641600"/>
            <a:ext cx="762000" cy="762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938" y="2832100"/>
            <a:ext cx="390525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35941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39370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45085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50800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3400" y="1917700"/>
            <a:ext cx="3505200" cy="473392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1917700"/>
            <a:ext cx="3505200" cy="495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95800" y="2070100"/>
            <a:ext cx="171450" cy="190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0" y="2641600"/>
            <a:ext cx="762000" cy="762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24550" y="2832100"/>
            <a:ext cx="34290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35941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41656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47371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530225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7200" y="1917700"/>
            <a:ext cx="3505200" cy="473392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7200" y="1917700"/>
            <a:ext cx="3505200" cy="4953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8800" y="2641600"/>
            <a:ext cx="762000" cy="762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20263" y="2832100"/>
            <a:ext cx="219075" cy="3810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05800" y="359410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05800" y="416560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05800" y="47371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05800" y="5308600"/>
            <a:ext cx="152400" cy="1524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609600" y="914400"/>
            <a:ext cx="120700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 구성</a:t>
            </a:r>
            <a:endParaRPr lang="en-US" sz="2426" dirty="0"/>
          </a:p>
        </p:txBody>
      </p:sp>
      <p:sp>
        <p:nvSpPr>
          <p:cNvPr id="31" name="Text 1"/>
          <p:cNvSpPr/>
          <p:nvPr/>
        </p:nvSpPr>
        <p:spPr>
          <a:xfrm>
            <a:off x="609600" y="1600200"/>
            <a:ext cx="12070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NEXT SIGHT 시스템은 시각장애인의 보행을 다각적으로 지원하기 위해 세 가지 핵심 장치로 구성됩니다.</a:t>
            </a:r>
            <a:endParaRPr lang="en-US" sz="1380" dirty="0"/>
          </a:p>
        </p:txBody>
      </p:sp>
      <p:sp>
        <p:nvSpPr>
          <p:cNvPr id="32" name="Text 2"/>
          <p:cNvSpPr/>
          <p:nvPr/>
        </p:nvSpPr>
        <p:spPr>
          <a:xfrm>
            <a:off x="1057275" y="2032000"/>
            <a:ext cx="320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안경</a:t>
            </a:r>
            <a:r>
              <a:rPr lang="en-US" sz="98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(AI의 '눈')</a:t>
            </a:r>
            <a:endParaRPr lang="en-US" sz="1380" dirty="0"/>
          </a:p>
        </p:txBody>
      </p:sp>
      <p:sp>
        <p:nvSpPr>
          <p:cNvPr id="33" name="Text 3"/>
          <p:cNvSpPr/>
          <p:nvPr/>
        </p:nvSpPr>
        <p:spPr>
          <a:xfrm>
            <a:off x="1066800" y="3556000"/>
            <a:ext cx="3038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실시간으로 주변 환경의 객체를 인식합니다.</a:t>
            </a:r>
            <a:endParaRPr lang="en-US" sz="1120" dirty="0"/>
          </a:p>
        </p:txBody>
      </p:sp>
      <p:sp>
        <p:nvSpPr>
          <p:cNvPr id="34" name="Text 4"/>
          <p:cNvSpPr/>
          <p:nvPr/>
        </p:nvSpPr>
        <p:spPr>
          <a:xfrm>
            <a:off x="1066800" y="3898900"/>
            <a:ext cx="2819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도로 장애물(자전거, </a:t>
            </a:r>
            <a:r>
              <a:rPr lang="ko-KR" altLang="en-US" sz="112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킥보드</a:t>
            </a:r>
            <a:r>
              <a:rPr lang="en-US" sz="112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등), 신호등, 횡단보도 등을 감지하고 분류합니다.</a:t>
            </a:r>
            <a:endParaRPr lang="en-US" sz="1120" dirty="0"/>
          </a:p>
        </p:txBody>
      </p:sp>
      <p:sp>
        <p:nvSpPr>
          <p:cNvPr id="35" name="Text 5"/>
          <p:cNvSpPr/>
          <p:nvPr/>
        </p:nvSpPr>
        <p:spPr>
          <a:xfrm>
            <a:off x="1066800" y="4470400"/>
            <a:ext cx="2819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YOLOv8n 모델을 활용하여 실시간 객체 인식을 수행합니다.</a:t>
            </a:r>
            <a:endParaRPr lang="en-US" sz="1120" dirty="0"/>
          </a:p>
        </p:txBody>
      </p:sp>
      <p:sp>
        <p:nvSpPr>
          <p:cNvPr id="36" name="Text 6"/>
          <p:cNvSpPr/>
          <p:nvPr/>
        </p:nvSpPr>
        <p:spPr>
          <a:xfrm>
            <a:off x="1066800" y="5041900"/>
            <a:ext cx="2819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인식된 정보를 자연스러운 문장으로 변환하여 사용자에게 제공합니다.</a:t>
            </a:r>
            <a:endParaRPr lang="en-US" sz="1120" dirty="0"/>
          </a:p>
        </p:txBody>
      </p:sp>
      <p:sp>
        <p:nvSpPr>
          <p:cNvPr id="38" name="Text 8"/>
          <p:cNvSpPr/>
          <p:nvPr/>
        </p:nvSpPr>
        <p:spPr>
          <a:xfrm>
            <a:off x="4743450" y="2032000"/>
            <a:ext cx="320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장갑</a:t>
            </a:r>
            <a:r>
              <a:rPr lang="en-US" sz="98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(사용자의 '손')</a:t>
            </a:r>
            <a:endParaRPr lang="en-US" sz="1380" dirty="0"/>
          </a:p>
        </p:txBody>
      </p:sp>
      <p:sp>
        <p:nvSpPr>
          <p:cNvPr id="39" name="Text 9"/>
          <p:cNvSpPr/>
          <p:nvPr/>
        </p:nvSpPr>
        <p:spPr>
          <a:xfrm>
            <a:off x="4800600" y="3556000"/>
            <a:ext cx="2819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사용자의 제스처를 감지하여 직관적인 명령을 입력받습니다.</a:t>
            </a:r>
            <a:endParaRPr lang="en-US" sz="1120" dirty="0"/>
          </a:p>
        </p:txBody>
      </p:sp>
      <p:sp>
        <p:nvSpPr>
          <p:cNvPr id="40" name="Text 10"/>
          <p:cNvSpPr/>
          <p:nvPr/>
        </p:nvSpPr>
        <p:spPr>
          <a:xfrm>
            <a:off x="4800600" y="4127500"/>
            <a:ext cx="2819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플렉스 센서를 사용하여 손가락 제스처를 인식합니다.</a:t>
            </a:r>
            <a:endParaRPr lang="en-US" sz="1120" dirty="0"/>
          </a:p>
        </p:txBody>
      </p:sp>
      <p:sp>
        <p:nvSpPr>
          <p:cNvPr id="41" name="Text 11"/>
          <p:cNvSpPr/>
          <p:nvPr/>
        </p:nvSpPr>
        <p:spPr>
          <a:xfrm>
            <a:off x="4800600" y="4699000"/>
            <a:ext cx="28194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특정 제스처(예: 손가락 두 번 굽히기)를 '경로 설정' 또는 '안내 종료' 등 명령어로 변환합니다.</a:t>
            </a:r>
            <a:endParaRPr lang="en-US" sz="1120" dirty="0"/>
          </a:p>
        </p:txBody>
      </p:sp>
      <p:sp>
        <p:nvSpPr>
          <p:cNvPr id="42" name="Text 12"/>
          <p:cNvSpPr/>
          <p:nvPr/>
        </p:nvSpPr>
        <p:spPr>
          <a:xfrm>
            <a:off x="4800600" y="5264150"/>
            <a:ext cx="2819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사용자의 의도를 정확히 파악하여 시스템에 명령을 전달합니다.</a:t>
            </a:r>
            <a:endParaRPr lang="en-US" sz="1120" dirty="0"/>
          </a:p>
        </p:txBody>
      </p:sp>
      <p:sp>
        <p:nvSpPr>
          <p:cNvPr id="44" name="Text 14"/>
          <p:cNvSpPr/>
          <p:nvPr/>
        </p:nvSpPr>
        <p:spPr>
          <a:xfrm>
            <a:off x="8305800" y="2032000"/>
            <a:ext cx="320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점자 지팡이</a:t>
            </a:r>
            <a:r>
              <a:rPr lang="en-US" sz="98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(지팡이의 '촉각')</a:t>
            </a:r>
            <a:endParaRPr lang="en-US" sz="1380" dirty="0"/>
          </a:p>
        </p:txBody>
      </p:sp>
      <p:sp>
        <p:nvSpPr>
          <p:cNvPr id="45" name="Text 15"/>
          <p:cNvSpPr/>
          <p:nvPr/>
        </p:nvSpPr>
        <p:spPr>
          <a:xfrm>
            <a:off x="8534400" y="3556000"/>
            <a:ext cx="2819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LiDAR 센서를 활용하여 전방 장애물까지의 거리를 정밀하게 감지합니다.</a:t>
            </a:r>
            <a:endParaRPr lang="en-US" sz="1120" dirty="0"/>
          </a:p>
        </p:txBody>
      </p:sp>
      <p:sp>
        <p:nvSpPr>
          <p:cNvPr id="46" name="Text 16"/>
          <p:cNvSpPr/>
          <p:nvPr/>
        </p:nvSpPr>
        <p:spPr>
          <a:xfrm>
            <a:off x="8534400" y="4127500"/>
            <a:ext cx="2819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측정된 거리 정보를 솔레노이드 기반 점자 셀로 변환합니다.</a:t>
            </a:r>
            <a:endParaRPr lang="en-US" sz="1120" dirty="0"/>
          </a:p>
        </p:txBody>
      </p:sp>
      <p:sp>
        <p:nvSpPr>
          <p:cNvPr id="47" name="Text 17"/>
          <p:cNvSpPr/>
          <p:nvPr/>
        </p:nvSpPr>
        <p:spPr>
          <a:xfrm>
            <a:off x="8534400" y="4699000"/>
            <a:ext cx="2819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사용자에게 촉각으로 거리 정보를 제공합니다(예: "앞에 2m에 장애물").</a:t>
            </a:r>
            <a:endParaRPr lang="en-US" sz="1120" dirty="0"/>
          </a:p>
        </p:txBody>
      </p:sp>
      <p:sp>
        <p:nvSpPr>
          <p:cNvPr id="48" name="Text 18"/>
          <p:cNvSpPr/>
          <p:nvPr/>
        </p:nvSpPr>
        <p:spPr>
          <a:xfrm>
            <a:off x="8534400" y="5270500"/>
            <a:ext cx="2819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점을 찍거나 진동 패턴으로 거리 정보를 직관적으로 표현합니다.</a:t>
            </a:r>
            <a:endParaRPr lang="en-US" sz="11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628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524000"/>
            <a:ext cx="10972800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438400"/>
            <a:ext cx="3505200" cy="411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705100"/>
            <a:ext cx="457200" cy="533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81940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848100"/>
            <a:ext cx="1714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4419600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5524500"/>
            <a:ext cx="3048000" cy="609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" y="5762625"/>
            <a:ext cx="171450" cy="1333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3400" y="2438400"/>
            <a:ext cx="3505200" cy="411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2705100"/>
            <a:ext cx="514350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86300" y="2819400"/>
            <a:ext cx="28575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38481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0" y="46101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5181600"/>
            <a:ext cx="17145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0" y="5715000"/>
            <a:ext cx="3048000" cy="609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86300" y="5953125"/>
            <a:ext cx="171450" cy="1333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7200" y="2438400"/>
            <a:ext cx="3505200" cy="411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05800" y="2705100"/>
            <a:ext cx="457200" cy="533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20100" y="2819400"/>
            <a:ext cx="2286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05800" y="3848100"/>
            <a:ext cx="17145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05800" y="4610100"/>
            <a:ext cx="17145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05800" y="5181600"/>
            <a:ext cx="13335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05800" y="5715000"/>
            <a:ext cx="3048000" cy="6096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420100" y="5953125"/>
            <a:ext cx="171450" cy="13335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609600" y="914400"/>
            <a:ext cx="120700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교육 커리큘럼 개요</a:t>
            </a:r>
            <a:endParaRPr lang="en-US" sz="2426" dirty="0"/>
          </a:p>
        </p:txBody>
      </p:sp>
      <p:sp>
        <p:nvSpPr>
          <p:cNvPr id="29" name="Text 1"/>
          <p:cNvSpPr/>
          <p:nvPr/>
        </p:nvSpPr>
        <p:spPr>
          <a:xfrm>
            <a:off x="1447800" y="2667000"/>
            <a:ext cx="2438400" cy="59317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1단계: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n-US" sz="1646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개별</a:t>
            </a: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장치 기능 구현</a:t>
            </a:r>
            <a:endParaRPr lang="en-US" sz="1646" dirty="0"/>
          </a:p>
        </p:txBody>
      </p:sp>
      <p:sp>
        <p:nvSpPr>
          <p:cNvPr id="30" name="Text 2"/>
          <p:cNvSpPr/>
          <p:nvPr/>
        </p:nvSpPr>
        <p:spPr>
          <a:xfrm>
            <a:off x="838200" y="3429000"/>
            <a:ext cx="335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각 장치의 핵심 AI 기반 기능 개별 구현</a:t>
            </a:r>
            <a:endParaRPr lang="en-US" sz="1120" dirty="0"/>
          </a:p>
        </p:txBody>
      </p:sp>
      <p:sp>
        <p:nvSpPr>
          <p:cNvPr id="31" name="Text 3"/>
          <p:cNvSpPr/>
          <p:nvPr/>
        </p:nvSpPr>
        <p:spPr>
          <a:xfrm>
            <a:off x="1123950" y="3810000"/>
            <a:ext cx="214788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안경</a:t>
            </a:r>
            <a:endParaRPr lang="en-US" sz="1120" dirty="0"/>
          </a:p>
        </p:txBody>
      </p:sp>
      <p:sp>
        <p:nvSpPr>
          <p:cNvPr id="32" name="Text 4"/>
          <p:cNvSpPr/>
          <p:nvPr/>
        </p:nvSpPr>
        <p:spPr>
          <a:xfrm>
            <a:off x="1123950" y="4038600"/>
            <a:ext cx="21478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YOLOv8 기반 객체 인식, LLM 연동</a:t>
            </a:r>
            <a:endParaRPr lang="en-US" sz="980" dirty="0"/>
          </a:p>
        </p:txBody>
      </p:sp>
      <p:sp>
        <p:nvSpPr>
          <p:cNvPr id="33" name="Text 5"/>
          <p:cNvSpPr/>
          <p:nvPr/>
        </p:nvSpPr>
        <p:spPr>
          <a:xfrm>
            <a:off x="1085850" y="4381500"/>
            <a:ext cx="152971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장갑</a:t>
            </a:r>
            <a:endParaRPr lang="en-US" sz="1120" dirty="0"/>
          </a:p>
        </p:txBody>
      </p:sp>
      <p:sp>
        <p:nvSpPr>
          <p:cNvPr id="34" name="Text 6"/>
          <p:cNvSpPr/>
          <p:nvPr/>
        </p:nvSpPr>
        <p:spPr>
          <a:xfrm>
            <a:off x="1085850" y="4610100"/>
            <a:ext cx="152971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제스처 인식, 명령어 변환</a:t>
            </a:r>
            <a:endParaRPr lang="en-US" sz="980" dirty="0"/>
          </a:p>
        </p:txBody>
      </p:sp>
      <p:sp>
        <p:nvSpPr>
          <p:cNvPr id="35" name="Text 7"/>
          <p:cNvSpPr/>
          <p:nvPr/>
        </p:nvSpPr>
        <p:spPr>
          <a:xfrm>
            <a:off x="1083732" y="4953000"/>
            <a:ext cx="23469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점자 지팡이</a:t>
            </a:r>
            <a:endParaRPr lang="en-US" sz="1120" dirty="0"/>
          </a:p>
        </p:txBody>
      </p:sp>
      <p:sp>
        <p:nvSpPr>
          <p:cNvPr id="36" name="Text 8"/>
          <p:cNvSpPr/>
          <p:nvPr/>
        </p:nvSpPr>
        <p:spPr>
          <a:xfrm>
            <a:off x="1083732" y="5181600"/>
            <a:ext cx="23469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LiDAR 센서 활용, 거리 정보 촉각 변환</a:t>
            </a:r>
            <a:endParaRPr lang="en-US" sz="980" dirty="0"/>
          </a:p>
        </p:txBody>
      </p:sp>
      <p:sp>
        <p:nvSpPr>
          <p:cNvPr id="37" name="Text 9"/>
          <p:cNvSpPr/>
          <p:nvPr/>
        </p:nvSpPr>
        <p:spPr>
          <a:xfrm>
            <a:off x="1200150" y="5638800"/>
            <a:ext cx="2819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학습 목표: 개별 장치의 AI 기능 구현 및 작동 원리 이해</a:t>
            </a:r>
            <a:endParaRPr lang="en-US" sz="980" dirty="0"/>
          </a:p>
        </p:txBody>
      </p:sp>
      <p:sp>
        <p:nvSpPr>
          <p:cNvPr id="38" name="Text 10"/>
          <p:cNvSpPr/>
          <p:nvPr/>
        </p:nvSpPr>
        <p:spPr>
          <a:xfrm>
            <a:off x="5238750" y="2667000"/>
            <a:ext cx="23812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2단계: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ROS2 기반 시스템 통합</a:t>
            </a:r>
            <a:endParaRPr lang="en-US" sz="1646" dirty="0"/>
          </a:p>
        </p:txBody>
      </p:sp>
      <p:sp>
        <p:nvSpPr>
          <p:cNvPr id="39" name="Text 11"/>
          <p:cNvSpPr/>
          <p:nvPr/>
        </p:nvSpPr>
        <p:spPr>
          <a:xfrm>
            <a:off x="4572000" y="3429000"/>
            <a:ext cx="335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C2410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분산 시스템 환경에서의 장치 통합</a:t>
            </a:r>
            <a:endParaRPr lang="en-US" sz="1120" dirty="0"/>
          </a:p>
        </p:txBody>
      </p:sp>
      <p:sp>
        <p:nvSpPr>
          <p:cNvPr id="40" name="Text 12"/>
          <p:cNvSpPr/>
          <p:nvPr/>
        </p:nvSpPr>
        <p:spPr>
          <a:xfrm>
            <a:off x="4838700" y="3810000"/>
            <a:ext cx="30594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ROS2 환경 구축</a:t>
            </a:r>
            <a:endParaRPr lang="en-US" sz="1120" dirty="0"/>
          </a:p>
        </p:txBody>
      </p:sp>
      <p:sp>
        <p:nvSpPr>
          <p:cNvPr id="41" name="Text 13"/>
          <p:cNvSpPr/>
          <p:nvPr/>
        </p:nvSpPr>
        <p:spPr>
          <a:xfrm>
            <a:off x="4838700" y="4038600"/>
            <a:ext cx="2781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Raspberry Pi, Radxa Zero 등 임베디드 보드에 ROS2 설치</a:t>
            </a:r>
            <a:endParaRPr lang="en-US" sz="980" dirty="0"/>
          </a:p>
        </p:txBody>
      </p:sp>
      <p:sp>
        <p:nvSpPr>
          <p:cNvPr id="42" name="Text 14"/>
          <p:cNvSpPr/>
          <p:nvPr/>
        </p:nvSpPr>
        <p:spPr>
          <a:xfrm>
            <a:off x="4838700" y="4572000"/>
            <a:ext cx="27765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Publisher-Subscriber 통신</a:t>
            </a:r>
            <a:endParaRPr lang="en-US" sz="1120" dirty="0"/>
          </a:p>
        </p:txBody>
      </p:sp>
      <p:sp>
        <p:nvSpPr>
          <p:cNvPr id="43" name="Text 15"/>
          <p:cNvSpPr/>
          <p:nvPr/>
        </p:nvSpPr>
        <p:spPr>
          <a:xfrm>
            <a:off x="4838700" y="4800600"/>
            <a:ext cx="27765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음성 제어(STT/TTS), 멀티모달 통합 시나리오</a:t>
            </a:r>
            <a:endParaRPr lang="en-US" sz="980" dirty="0"/>
          </a:p>
        </p:txBody>
      </p:sp>
      <p:sp>
        <p:nvSpPr>
          <p:cNvPr id="44" name="Text 16"/>
          <p:cNvSpPr/>
          <p:nvPr/>
        </p:nvSpPr>
        <p:spPr>
          <a:xfrm>
            <a:off x="4857750" y="5143500"/>
            <a:ext cx="21583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토픽 기반 데이터 교환</a:t>
            </a:r>
            <a:endParaRPr lang="en-US" sz="1120" dirty="0"/>
          </a:p>
        </p:txBody>
      </p:sp>
      <p:sp>
        <p:nvSpPr>
          <p:cNvPr id="45" name="Text 17"/>
          <p:cNvSpPr/>
          <p:nvPr/>
        </p:nvSpPr>
        <p:spPr>
          <a:xfrm>
            <a:off x="4857750" y="5372100"/>
            <a:ext cx="215836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장치 간의 데이터 공유 및 명령 전달</a:t>
            </a:r>
            <a:endParaRPr lang="en-US" sz="980" dirty="0"/>
          </a:p>
        </p:txBody>
      </p:sp>
      <p:sp>
        <p:nvSpPr>
          <p:cNvPr id="46" name="Text 18"/>
          <p:cNvSpPr/>
          <p:nvPr/>
        </p:nvSpPr>
        <p:spPr>
          <a:xfrm>
            <a:off x="4933950" y="5829300"/>
            <a:ext cx="2819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학습 목표: ROS2를 이용한 분산 시스템 통합 및 데이터 교환</a:t>
            </a:r>
            <a:endParaRPr lang="en-US" sz="980" dirty="0"/>
          </a:p>
        </p:txBody>
      </p:sp>
      <p:sp>
        <p:nvSpPr>
          <p:cNvPr id="47" name="Text 19"/>
          <p:cNvSpPr/>
          <p:nvPr/>
        </p:nvSpPr>
        <p:spPr>
          <a:xfrm>
            <a:off x="8915400" y="2667000"/>
            <a:ext cx="2438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3단계:</a:t>
            </a:r>
          </a:p>
          <a:p>
            <a:pPr marL="0" indent="0">
              <a:lnSpc>
                <a:spcPts val="2400"/>
              </a:lnSpc>
              <a:buNone/>
            </a:pPr>
            <a:r>
              <a:rPr lang="en-US" sz="1646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</a:t>
            </a: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고도화 및 현장 실습</a:t>
            </a:r>
            <a:endParaRPr lang="en-US" sz="1646" dirty="0"/>
          </a:p>
        </p:txBody>
      </p:sp>
      <p:sp>
        <p:nvSpPr>
          <p:cNvPr id="48" name="Text 20"/>
          <p:cNvSpPr/>
          <p:nvPr/>
        </p:nvSpPr>
        <p:spPr>
          <a:xfrm>
            <a:off x="8305800" y="3429000"/>
            <a:ext cx="335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7E22C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환경에서의 시스템 최적화 및 테스트</a:t>
            </a:r>
            <a:endParaRPr lang="en-US" sz="1120" dirty="0"/>
          </a:p>
        </p:txBody>
      </p:sp>
      <p:sp>
        <p:nvSpPr>
          <p:cNvPr id="49" name="Text 21"/>
          <p:cNvSpPr/>
          <p:nvPr/>
        </p:nvSpPr>
        <p:spPr>
          <a:xfrm>
            <a:off x="8591550" y="3810000"/>
            <a:ext cx="3038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에너지 효율 최적화</a:t>
            </a:r>
            <a:endParaRPr lang="en-US" sz="1120" dirty="0"/>
          </a:p>
        </p:txBody>
      </p:sp>
      <p:sp>
        <p:nvSpPr>
          <p:cNvPr id="50" name="Text 22"/>
          <p:cNvSpPr/>
          <p:nvPr/>
        </p:nvSpPr>
        <p:spPr>
          <a:xfrm>
            <a:off x="8591550" y="4038600"/>
            <a:ext cx="2762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저전력 보드 환경에서 AI 추론 속도와 배터리 사용량 최적화</a:t>
            </a:r>
            <a:endParaRPr lang="en-US" sz="980" dirty="0"/>
          </a:p>
        </p:txBody>
      </p:sp>
      <p:sp>
        <p:nvSpPr>
          <p:cNvPr id="51" name="Text 23"/>
          <p:cNvSpPr/>
          <p:nvPr/>
        </p:nvSpPr>
        <p:spPr>
          <a:xfrm>
            <a:off x="8591550" y="4572000"/>
            <a:ext cx="256698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환경 테스트</a:t>
            </a:r>
            <a:endParaRPr lang="en-US" sz="1120" dirty="0"/>
          </a:p>
        </p:txBody>
      </p:sp>
      <p:sp>
        <p:nvSpPr>
          <p:cNvPr id="52" name="Text 24"/>
          <p:cNvSpPr/>
          <p:nvPr/>
        </p:nvSpPr>
        <p:spPr>
          <a:xfrm>
            <a:off x="8591550" y="4800600"/>
            <a:ext cx="25669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 환경에서 테스트, 사용자 피드백 반영</a:t>
            </a:r>
            <a:endParaRPr lang="en-US" sz="980" dirty="0"/>
          </a:p>
        </p:txBody>
      </p:sp>
      <p:sp>
        <p:nvSpPr>
          <p:cNvPr id="53" name="Text 25"/>
          <p:cNvSpPr/>
          <p:nvPr/>
        </p:nvSpPr>
        <p:spPr>
          <a:xfrm>
            <a:off x="8553450" y="5143500"/>
            <a:ext cx="29756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오픈소스 기여</a:t>
            </a:r>
            <a:endParaRPr lang="en-US" sz="1120" dirty="0"/>
          </a:p>
        </p:txBody>
      </p:sp>
      <p:sp>
        <p:nvSpPr>
          <p:cNvPr id="54" name="Text 26"/>
          <p:cNvSpPr/>
          <p:nvPr/>
        </p:nvSpPr>
        <p:spPr>
          <a:xfrm>
            <a:off x="8553450" y="5372100"/>
            <a:ext cx="297561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결과물 오픈소스 커뮤니티에 공개, 지속적인 개선</a:t>
            </a:r>
            <a:endParaRPr lang="en-US" sz="980" dirty="0"/>
          </a:p>
        </p:txBody>
      </p:sp>
      <p:sp>
        <p:nvSpPr>
          <p:cNvPr id="55" name="Text 27"/>
          <p:cNvSpPr/>
          <p:nvPr/>
        </p:nvSpPr>
        <p:spPr>
          <a:xfrm>
            <a:off x="8667750" y="5829300"/>
            <a:ext cx="2819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학습 목표: 실무형 포트폴리오 구축 및 사회적 기여</a:t>
            </a:r>
            <a:endParaRPr lang="en-US" sz="980" dirty="0"/>
          </a:p>
        </p:txBody>
      </p:sp>
      <p:pic>
        <p:nvPicPr>
          <p:cNvPr id="56" name="Image 7" descr="preencoded.png">
            <a:extLst>
              <a:ext uri="{FF2B5EF4-FFF2-40B4-BE49-F238E27FC236}">
                <a16:creationId xmlns:a16="http://schemas.microsoft.com/office/drawing/2014/main" id="{BFE09AB3-DF38-22E8-2849-D3C11BF385F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9734" y="4995332"/>
            <a:ext cx="15240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354666"/>
            <a:ext cx="3505200" cy="4076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1583266"/>
            <a:ext cx="257175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4021666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4364566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4707466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400" y="1354666"/>
            <a:ext cx="3505200" cy="407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900" y="1583266"/>
            <a:ext cx="22860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3900" y="2002366"/>
            <a:ext cx="3124200" cy="1066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3900" y="3221566"/>
            <a:ext cx="3124200" cy="876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33900" y="4250266"/>
            <a:ext cx="3124200" cy="685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48200" y="4659841"/>
            <a:ext cx="152400" cy="1333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77200" y="1354666"/>
            <a:ext cx="3505200" cy="407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67700" y="1735666"/>
            <a:ext cx="28575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67700" y="2307166"/>
            <a:ext cx="3124200" cy="1066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67700" y="3526366"/>
            <a:ext cx="3124200" cy="8763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67700" y="4555066"/>
            <a:ext cx="3124200" cy="685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0" y="4964641"/>
            <a:ext cx="152400" cy="1333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9600" y="5643031"/>
            <a:ext cx="10972800" cy="1138769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66900" y="5930900"/>
            <a:ext cx="457200" cy="533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81200" y="6045200"/>
            <a:ext cx="228600" cy="304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33900" y="5930900"/>
            <a:ext cx="457200" cy="533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48200" y="6045200"/>
            <a:ext cx="228600" cy="3048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172325" y="5930900"/>
            <a:ext cx="514350" cy="533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286625" y="6045200"/>
            <a:ext cx="285750" cy="3048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867900" y="5930900"/>
            <a:ext cx="457200" cy="533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82200" y="6045200"/>
            <a:ext cx="228600" cy="3048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609600" y="914400"/>
            <a:ext cx="120700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1단계: 스마트 안경 개발</a:t>
            </a:r>
            <a:endParaRPr lang="en-US" sz="2426" dirty="0"/>
          </a:p>
        </p:txBody>
      </p:sp>
      <p:sp>
        <p:nvSpPr>
          <p:cNvPr id="32" name="Text 1"/>
          <p:cNvSpPr/>
          <p:nvPr/>
        </p:nvSpPr>
        <p:spPr>
          <a:xfrm>
            <a:off x="1171575" y="1545166"/>
            <a:ext cx="34366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안경 (AI의 '눈')</a:t>
            </a:r>
            <a:endParaRPr lang="en-US" sz="1646" dirty="0"/>
          </a:p>
        </p:txBody>
      </p:sp>
      <p:sp>
        <p:nvSpPr>
          <p:cNvPr id="33" name="Text 2"/>
          <p:cNvSpPr/>
          <p:nvPr/>
        </p:nvSpPr>
        <p:spPr>
          <a:xfrm>
            <a:off x="1066800" y="3983566"/>
            <a:ext cx="273462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메인 컨트롤러: Raspberry Pi Zero 2W</a:t>
            </a:r>
            <a:endParaRPr lang="en-US" sz="1120" dirty="0"/>
          </a:p>
        </p:txBody>
      </p:sp>
      <p:sp>
        <p:nvSpPr>
          <p:cNvPr id="34" name="Text 3"/>
          <p:cNvSpPr/>
          <p:nvPr/>
        </p:nvSpPr>
        <p:spPr>
          <a:xfrm>
            <a:off x="1066800" y="4326466"/>
            <a:ext cx="16973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 영상 스트림 처리</a:t>
            </a:r>
            <a:endParaRPr lang="en-US" sz="1120" dirty="0"/>
          </a:p>
        </p:txBody>
      </p:sp>
      <p:sp>
        <p:nvSpPr>
          <p:cNvPr id="35" name="Text 4"/>
          <p:cNvSpPr/>
          <p:nvPr/>
        </p:nvSpPr>
        <p:spPr>
          <a:xfrm>
            <a:off x="1066800" y="4669366"/>
            <a:ext cx="24517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도로 장애물, 신호등, 횡단보도 인식</a:t>
            </a:r>
            <a:endParaRPr lang="en-US" sz="1120" dirty="0"/>
          </a:p>
        </p:txBody>
      </p:sp>
      <p:sp>
        <p:nvSpPr>
          <p:cNvPr id="36" name="Text 5"/>
          <p:cNvSpPr/>
          <p:nvPr/>
        </p:nvSpPr>
        <p:spPr>
          <a:xfrm>
            <a:off x="4876800" y="1545166"/>
            <a:ext cx="34366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YOLOv8 기반 객체 인식</a:t>
            </a:r>
            <a:endParaRPr lang="en-US" sz="1646" dirty="0"/>
          </a:p>
        </p:txBody>
      </p:sp>
      <p:sp>
        <p:nvSpPr>
          <p:cNvPr id="37" name="Text 6"/>
          <p:cNvSpPr/>
          <p:nvPr/>
        </p:nvSpPr>
        <p:spPr>
          <a:xfrm>
            <a:off x="4648200" y="2116666"/>
            <a:ext cx="3185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C2410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학습 내용</a:t>
            </a:r>
            <a:endParaRPr lang="en-US" sz="1120" dirty="0"/>
          </a:p>
        </p:txBody>
      </p:sp>
      <p:sp>
        <p:nvSpPr>
          <p:cNvPr id="38" name="Text 7"/>
          <p:cNvSpPr/>
          <p:nvPr/>
        </p:nvSpPr>
        <p:spPr>
          <a:xfrm>
            <a:off x="4648200" y="2383366"/>
            <a:ext cx="28956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YOLOv8n 모델을 활용하여 도로 위의 장애물(자전거, 킥보드 등), 신호등, 횡단보도 등을 실시간으로 감지하고 분류하는 실습</a:t>
            </a:r>
            <a:endParaRPr lang="en-US" sz="980" dirty="0"/>
          </a:p>
        </p:txBody>
      </p:sp>
      <p:sp>
        <p:nvSpPr>
          <p:cNvPr id="39" name="Text 8"/>
          <p:cNvSpPr/>
          <p:nvPr/>
        </p:nvSpPr>
        <p:spPr>
          <a:xfrm>
            <a:off x="4648200" y="3335866"/>
            <a:ext cx="3185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C2410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실습 목표</a:t>
            </a:r>
            <a:endParaRPr lang="en-US" sz="1120" dirty="0"/>
          </a:p>
        </p:txBody>
      </p:sp>
      <p:sp>
        <p:nvSpPr>
          <p:cNvPr id="40" name="Text 9"/>
          <p:cNvSpPr/>
          <p:nvPr/>
        </p:nvSpPr>
        <p:spPr>
          <a:xfrm>
            <a:off x="4648200" y="3602566"/>
            <a:ext cx="2895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 영상 스트림에서 객체를 정확하게 탐지하고 식별하는 기술을 학습</a:t>
            </a:r>
            <a:endParaRPr lang="en-US" sz="980" dirty="0"/>
          </a:p>
        </p:txBody>
      </p:sp>
      <p:sp>
        <p:nvSpPr>
          <p:cNvPr id="41" name="Text 10"/>
          <p:cNvSpPr/>
          <p:nvPr/>
        </p:nvSpPr>
        <p:spPr>
          <a:xfrm>
            <a:off x="4648200" y="4364566"/>
            <a:ext cx="3185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C2410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영상 자료</a:t>
            </a:r>
            <a:endParaRPr lang="en-US" sz="1120" dirty="0"/>
          </a:p>
        </p:txBody>
      </p:sp>
      <p:sp>
        <p:nvSpPr>
          <p:cNvPr id="42" name="Text 11"/>
          <p:cNvSpPr/>
          <p:nvPr/>
        </p:nvSpPr>
        <p:spPr>
          <a:xfrm>
            <a:off x="4838700" y="4631266"/>
            <a:ext cx="1466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YOLOv8 객체 인식 실습</a:t>
            </a:r>
            <a:endParaRPr lang="en-US" sz="980" dirty="0"/>
          </a:p>
        </p:txBody>
      </p:sp>
      <p:sp>
        <p:nvSpPr>
          <p:cNvPr id="43" name="Text 12"/>
          <p:cNvSpPr/>
          <p:nvPr/>
        </p:nvSpPr>
        <p:spPr>
          <a:xfrm>
            <a:off x="8667750" y="1545166"/>
            <a:ext cx="3124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Gemma 3 4B </a:t>
            </a:r>
            <a:r>
              <a:rPr lang="en-US" sz="1646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모델을</a:t>
            </a: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646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활용한</a:t>
            </a:r>
            <a:endParaRPr lang="en-US" sz="1646" b="1" dirty="0">
              <a:solidFill>
                <a:srgbClr val="1F2937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LLM 연동</a:t>
            </a:r>
            <a:endParaRPr lang="en-US" sz="1646" dirty="0"/>
          </a:p>
        </p:txBody>
      </p:sp>
      <p:sp>
        <p:nvSpPr>
          <p:cNvPr id="44" name="Text 13"/>
          <p:cNvSpPr/>
          <p:nvPr/>
        </p:nvSpPr>
        <p:spPr>
          <a:xfrm>
            <a:off x="8382000" y="2421466"/>
            <a:ext cx="3185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7E22C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학습 내용</a:t>
            </a:r>
            <a:endParaRPr lang="en-US" sz="1120" dirty="0"/>
          </a:p>
        </p:txBody>
      </p:sp>
      <p:sp>
        <p:nvSpPr>
          <p:cNvPr id="45" name="Text 14"/>
          <p:cNvSpPr/>
          <p:nvPr/>
        </p:nvSpPr>
        <p:spPr>
          <a:xfrm>
            <a:off x="8382000" y="2688166"/>
            <a:ext cx="28956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Gemma 3 4B(LoRA) 모델을 경량화하여 온디바이스 환경에서 객체 인식 결과를 자연스러운 문장으로 생성하는 실습</a:t>
            </a:r>
            <a:endParaRPr lang="en-US" sz="980" dirty="0"/>
          </a:p>
        </p:txBody>
      </p:sp>
      <p:sp>
        <p:nvSpPr>
          <p:cNvPr id="46" name="Text 15"/>
          <p:cNvSpPr/>
          <p:nvPr/>
        </p:nvSpPr>
        <p:spPr>
          <a:xfrm>
            <a:off x="8382000" y="3640666"/>
            <a:ext cx="3185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7E22C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예시</a:t>
            </a:r>
            <a:endParaRPr lang="en-US" sz="1120" dirty="0"/>
          </a:p>
        </p:txBody>
      </p:sp>
      <p:sp>
        <p:nvSpPr>
          <p:cNvPr id="47" name="Text 16"/>
          <p:cNvSpPr/>
          <p:nvPr/>
        </p:nvSpPr>
        <p:spPr>
          <a:xfrm>
            <a:off x="8382000" y="3907366"/>
            <a:ext cx="2895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'빨간 신호등', '전방 2m에 자전거' 등의 인식 결과를 자연스러운 문장으로 변환</a:t>
            </a:r>
            <a:endParaRPr lang="en-US" sz="980" dirty="0"/>
          </a:p>
        </p:txBody>
      </p:sp>
      <p:sp>
        <p:nvSpPr>
          <p:cNvPr id="48" name="Text 17"/>
          <p:cNvSpPr/>
          <p:nvPr/>
        </p:nvSpPr>
        <p:spPr>
          <a:xfrm>
            <a:off x="8382000" y="4669366"/>
            <a:ext cx="3185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7E22C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영상 자료</a:t>
            </a:r>
            <a:endParaRPr lang="en-US" sz="1120" dirty="0"/>
          </a:p>
        </p:txBody>
      </p:sp>
      <p:sp>
        <p:nvSpPr>
          <p:cNvPr id="49" name="Text 18"/>
          <p:cNvSpPr/>
          <p:nvPr/>
        </p:nvSpPr>
        <p:spPr>
          <a:xfrm>
            <a:off x="8572500" y="4936066"/>
            <a:ext cx="149828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Gemma LLM 모델 활용</a:t>
            </a:r>
            <a:endParaRPr lang="en-US" sz="980" dirty="0"/>
          </a:p>
        </p:txBody>
      </p:sp>
      <p:sp>
        <p:nvSpPr>
          <p:cNvPr id="50" name="Text 19"/>
          <p:cNvSpPr/>
          <p:nvPr/>
        </p:nvSpPr>
        <p:spPr>
          <a:xfrm>
            <a:off x="228600" y="5659966"/>
            <a:ext cx="11734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안경 처리 흐름</a:t>
            </a:r>
            <a:endParaRPr lang="en-US" sz="1380" dirty="0"/>
          </a:p>
        </p:txBody>
      </p:sp>
      <p:sp>
        <p:nvSpPr>
          <p:cNvPr id="51" name="Text 20"/>
          <p:cNvSpPr/>
          <p:nvPr/>
        </p:nvSpPr>
        <p:spPr>
          <a:xfrm>
            <a:off x="1802130" y="6540500"/>
            <a:ext cx="5867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영상 캡처</a:t>
            </a:r>
            <a:endParaRPr lang="en-US" sz="980" dirty="0"/>
          </a:p>
        </p:txBody>
      </p:sp>
      <p:sp>
        <p:nvSpPr>
          <p:cNvPr id="52" name="Text 21"/>
          <p:cNvSpPr/>
          <p:nvPr/>
        </p:nvSpPr>
        <p:spPr>
          <a:xfrm>
            <a:off x="4469130" y="6540500"/>
            <a:ext cx="5867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객체 인식</a:t>
            </a:r>
            <a:endParaRPr lang="en-US" sz="980" dirty="0"/>
          </a:p>
        </p:txBody>
      </p:sp>
      <p:sp>
        <p:nvSpPr>
          <p:cNvPr id="53" name="Text 22"/>
          <p:cNvSpPr/>
          <p:nvPr/>
        </p:nvSpPr>
        <p:spPr>
          <a:xfrm>
            <a:off x="7068026" y="6540500"/>
            <a:ext cx="7229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처리</a:t>
            </a:r>
            <a:endParaRPr lang="en-US" sz="980" dirty="0"/>
          </a:p>
        </p:txBody>
      </p:sp>
      <p:sp>
        <p:nvSpPr>
          <p:cNvPr id="54" name="Text 23"/>
          <p:cNvSpPr/>
          <p:nvPr/>
        </p:nvSpPr>
        <p:spPr>
          <a:xfrm>
            <a:off x="9797891" y="6540500"/>
            <a:ext cx="59721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LLM 출력</a:t>
            </a:r>
            <a:endParaRPr lang="en-US" sz="980" dirty="0"/>
          </a:p>
        </p:txBody>
      </p:sp>
      <p:pic>
        <p:nvPicPr>
          <p:cNvPr id="56" name="그림 55" descr="액세서리, 안경, 헤드폰, 선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1F7F4A-8D87-02F6-5C7F-59DF4EDECCD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40" b="40337"/>
          <a:stretch>
            <a:fillRect/>
          </a:stretch>
        </p:blipFill>
        <p:spPr>
          <a:xfrm>
            <a:off x="988177" y="2218607"/>
            <a:ext cx="2936123" cy="14894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B2FE-B58B-19F9-B17B-C04EA2C86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C472233-8A3E-C7AA-9962-667A021125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2336ACE-9506-24EE-794B-663926DD4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665C1425-DD8D-B767-8C9D-963ED2604B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165" y="2019299"/>
            <a:ext cx="3505200" cy="39243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0FC14DE1-BE54-2F50-A3B3-44573AF88C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665" y="2247899"/>
            <a:ext cx="257175" cy="2286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376C2D62-D339-9E2B-1BB4-274B500B80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665" y="4686299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
            <a:extLst>
              <a:ext uri="{FF2B5EF4-FFF2-40B4-BE49-F238E27FC236}">
                <a16:creationId xmlns:a16="http://schemas.microsoft.com/office/drawing/2014/main" id="{7FA6F659-43A9-DB95-E45D-F36B534FBE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665" y="5029199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5D0ECEC8-CDDF-6644-A3BD-419BD7ACCA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665" y="5372099"/>
            <a:ext cx="152400" cy="15240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022F3211-1A40-1652-9F55-CDBA11699BA9}"/>
              </a:ext>
            </a:extLst>
          </p:cNvPr>
          <p:cNvSpPr/>
          <p:nvPr/>
        </p:nvSpPr>
        <p:spPr>
          <a:xfrm>
            <a:off x="609600" y="914400"/>
            <a:ext cx="120700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1단계: 스마트 안경 개발</a:t>
            </a:r>
            <a:endParaRPr lang="en-US" sz="2426" dirty="0"/>
          </a:p>
        </p:txBody>
      </p:sp>
      <p:sp>
        <p:nvSpPr>
          <p:cNvPr id="32" name="Text 1">
            <a:extLst>
              <a:ext uri="{FF2B5EF4-FFF2-40B4-BE49-F238E27FC236}">
                <a16:creationId xmlns:a16="http://schemas.microsoft.com/office/drawing/2014/main" id="{AE04864B-0867-9C6C-CA74-B9999E513313}"/>
              </a:ext>
            </a:extLst>
          </p:cNvPr>
          <p:cNvSpPr/>
          <p:nvPr/>
        </p:nvSpPr>
        <p:spPr>
          <a:xfrm>
            <a:off x="1110140" y="2209799"/>
            <a:ext cx="34366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안경 (AI의 '눈')</a:t>
            </a:r>
            <a:endParaRPr lang="en-US" sz="1646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85A57130-5B22-F3D6-5A87-73FFC129D0C2}"/>
              </a:ext>
            </a:extLst>
          </p:cNvPr>
          <p:cNvSpPr/>
          <p:nvPr/>
        </p:nvSpPr>
        <p:spPr>
          <a:xfrm>
            <a:off x="1005365" y="4648199"/>
            <a:ext cx="273462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메인 컨트롤러: Raspberry Pi Zero 2W</a:t>
            </a:r>
            <a:endParaRPr lang="en-US" sz="1120" dirty="0"/>
          </a:p>
        </p:txBody>
      </p:sp>
      <p:sp>
        <p:nvSpPr>
          <p:cNvPr id="34" name="Text 3">
            <a:extLst>
              <a:ext uri="{FF2B5EF4-FFF2-40B4-BE49-F238E27FC236}">
                <a16:creationId xmlns:a16="http://schemas.microsoft.com/office/drawing/2014/main" id="{8C615436-8C5C-BE2E-1675-24BE7BFF1B60}"/>
              </a:ext>
            </a:extLst>
          </p:cNvPr>
          <p:cNvSpPr/>
          <p:nvPr/>
        </p:nvSpPr>
        <p:spPr>
          <a:xfrm>
            <a:off x="1005365" y="4991099"/>
            <a:ext cx="16973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 영상 스트림 처리</a:t>
            </a:r>
            <a:endParaRPr lang="en-US" sz="1120" dirty="0"/>
          </a:p>
        </p:txBody>
      </p:sp>
      <p:sp>
        <p:nvSpPr>
          <p:cNvPr id="35" name="Text 4">
            <a:extLst>
              <a:ext uri="{FF2B5EF4-FFF2-40B4-BE49-F238E27FC236}">
                <a16:creationId xmlns:a16="http://schemas.microsoft.com/office/drawing/2014/main" id="{E8221091-F655-E1D3-1B51-85F4E47CF889}"/>
              </a:ext>
            </a:extLst>
          </p:cNvPr>
          <p:cNvSpPr/>
          <p:nvPr/>
        </p:nvSpPr>
        <p:spPr>
          <a:xfrm>
            <a:off x="1005365" y="5333999"/>
            <a:ext cx="24517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도로 장애물, 신호등, 횡단보도 인식</a:t>
            </a:r>
            <a:endParaRPr lang="en-US" sz="1120" dirty="0"/>
          </a:p>
        </p:txBody>
      </p:sp>
      <p:pic>
        <p:nvPicPr>
          <p:cNvPr id="56" name="그림 55" descr="액세서리, 안경, 헤드폰, 선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62B626-1549-C4B3-A792-51B58DAC56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40" b="40337"/>
          <a:stretch>
            <a:fillRect/>
          </a:stretch>
        </p:blipFill>
        <p:spPr>
          <a:xfrm>
            <a:off x="926742" y="2883240"/>
            <a:ext cx="2936123" cy="1489452"/>
          </a:xfrm>
          <a:prstGeom prst="rect">
            <a:avLst/>
          </a:prstGeom>
        </p:spPr>
      </p:pic>
      <p:pic>
        <p:nvPicPr>
          <p:cNvPr id="6" name="final_result_with_streetlamp">
            <a:hlinkClick r:id="" action="ppaction://media"/>
            <a:extLst>
              <a:ext uri="{FF2B5EF4-FFF2-40B4-BE49-F238E27FC236}">
                <a16:creationId xmlns:a16="http://schemas.microsoft.com/office/drawing/2014/main" id="{B2FCBC47-5649-9E6E-E719-8EE8244FD2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070158" y="1257300"/>
            <a:ext cx="2978944" cy="5295900"/>
          </a:xfrm>
          <a:prstGeom prst="rect">
            <a:avLst/>
          </a:prstGeom>
        </p:spPr>
      </p:pic>
      <p:pic>
        <p:nvPicPr>
          <p:cNvPr id="55" name="버스3_final">
            <a:hlinkClick r:id="" action="ppaction://media"/>
            <a:extLst>
              <a:ext uri="{FF2B5EF4-FFF2-40B4-BE49-F238E27FC236}">
                <a16:creationId xmlns:a16="http://schemas.microsoft.com/office/drawing/2014/main" id="{B910C9BE-3F0B-4B54-562F-30FC7EF9C31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664890" y="1257299"/>
            <a:ext cx="2978945" cy="52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0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21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video>
              <p:cMediaNode vol="80000" mute="1">
                <p:cTn id="22" fill="hold" display="0">
                  <p:stCondLst>
                    <p:cond delay="indefinite"/>
                  </p:stCondLst>
                </p:cTn>
                <p:tgtEl>
                  <p:spTgt spid="5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600200"/>
            <a:ext cx="5295900" cy="515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828800"/>
            <a:ext cx="457200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194310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0" y="1600200"/>
            <a:ext cx="5295900" cy="4998999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5100" y="1828800"/>
            <a:ext cx="228600" cy="4572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09600" y="914400"/>
            <a:ext cx="120700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1단계: 스마트 장갑 및 점자 지팡이 개발</a:t>
            </a:r>
            <a:endParaRPr lang="en-US" sz="2426" dirty="0"/>
          </a:p>
        </p:txBody>
      </p:sp>
      <p:sp>
        <p:nvSpPr>
          <p:cNvPr id="12" name="Text 1"/>
          <p:cNvSpPr/>
          <p:nvPr/>
        </p:nvSpPr>
        <p:spPr>
          <a:xfrm>
            <a:off x="1447800" y="1943100"/>
            <a:ext cx="288131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장갑 (사용자의 '손')</a:t>
            </a:r>
            <a:endParaRPr lang="en-US" sz="1646" dirty="0"/>
          </a:p>
        </p:txBody>
      </p:sp>
      <p:sp>
        <p:nvSpPr>
          <p:cNvPr id="13" name="Text 2"/>
          <p:cNvSpPr/>
          <p:nvPr/>
        </p:nvSpPr>
        <p:spPr>
          <a:xfrm>
            <a:off x="838200" y="3632200"/>
            <a:ext cx="53225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C2410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제스처 인식 구현</a:t>
            </a:r>
            <a:endParaRPr lang="en-US" sz="1380" dirty="0"/>
          </a:p>
        </p:txBody>
      </p:sp>
      <p:sp>
        <p:nvSpPr>
          <p:cNvPr id="14" name="Text 3"/>
          <p:cNvSpPr/>
          <p:nvPr/>
        </p:nvSpPr>
        <p:spPr>
          <a:xfrm>
            <a:off x="1066800" y="3975100"/>
            <a:ext cx="50711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플렉스 센서 활용</a:t>
            </a:r>
            <a:endParaRPr lang="en-US" sz="1260" dirty="0"/>
          </a:p>
        </p:txBody>
      </p:sp>
      <p:sp>
        <p:nvSpPr>
          <p:cNvPr id="15" name="Text 4"/>
          <p:cNvSpPr/>
          <p:nvPr/>
        </p:nvSpPr>
        <p:spPr>
          <a:xfrm>
            <a:off x="1066800" y="4241800"/>
            <a:ext cx="4610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손가락에 부착된 플렉스 센서가 구부림 정도를 감지하여 전기적 신호로 변환합니다.</a:t>
            </a:r>
            <a:endParaRPr lang="en-US" sz="1120" dirty="0"/>
          </a:p>
        </p:txBody>
      </p:sp>
      <p:sp>
        <p:nvSpPr>
          <p:cNvPr id="16" name="Text 5"/>
          <p:cNvSpPr/>
          <p:nvPr/>
        </p:nvSpPr>
        <p:spPr>
          <a:xfrm>
            <a:off x="1066800" y="5003800"/>
            <a:ext cx="50711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제스처 패턴 분류</a:t>
            </a:r>
            <a:endParaRPr lang="en-US" sz="1260" dirty="0"/>
          </a:p>
        </p:txBody>
      </p:sp>
      <p:sp>
        <p:nvSpPr>
          <p:cNvPr id="17" name="Text 6"/>
          <p:cNvSpPr/>
          <p:nvPr/>
        </p:nvSpPr>
        <p:spPr>
          <a:xfrm>
            <a:off x="1066800" y="5270500"/>
            <a:ext cx="4610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센서 데이터를 분석하여 '경로 설정', '안내 종료' 등의 특정 명령어로 변환하는 알고리즘을 구현합니다.</a:t>
            </a:r>
            <a:endParaRPr lang="en-US" sz="1120" dirty="0"/>
          </a:p>
        </p:txBody>
      </p:sp>
      <p:sp>
        <p:nvSpPr>
          <p:cNvPr id="18" name="Text 7"/>
          <p:cNvSpPr/>
          <p:nvPr/>
        </p:nvSpPr>
        <p:spPr>
          <a:xfrm>
            <a:off x="1066800" y="6032500"/>
            <a:ext cx="50711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직관적 명령 입력</a:t>
            </a:r>
            <a:endParaRPr lang="en-US" sz="1260" dirty="0"/>
          </a:p>
        </p:txBody>
      </p:sp>
      <p:sp>
        <p:nvSpPr>
          <p:cNvPr id="19" name="Text 8"/>
          <p:cNvSpPr/>
          <p:nvPr/>
        </p:nvSpPr>
        <p:spPr>
          <a:xfrm>
            <a:off x="1066800" y="6299200"/>
            <a:ext cx="4610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손가락 두 번 굽히기, 손바닥 펴기 등 간단한 동작으로 시스템을 직관적으로 제어할 수 있습니다.</a:t>
            </a:r>
            <a:endParaRPr lang="en-US" sz="1120" dirty="0"/>
          </a:p>
        </p:txBody>
      </p:sp>
      <p:sp>
        <p:nvSpPr>
          <p:cNvPr id="21" name="Text 10"/>
          <p:cNvSpPr/>
          <p:nvPr/>
        </p:nvSpPr>
        <p:spPr>
          <a:xfrm>
            <a:off x="6896100" y="1905000"/>
            <a:ext cx="311181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점자 지팡이 (지팡이의 '촉각')</a:t>
            </a:r>
            <a:endParaRPr lang="en-US" sz="1646" dirty="0"/>
          </a:p>
        </p:txBody>
      </p:sp>
      <p:sp>
        <p:nvSpPr>
          <p:cNvPr id="22" name="Text 11"/>
          <p:cNvSpPr/>
          <p:nvPr/>
        </p:nvSpPr>
        <p:spPr>
          <a:xfrm>
            <a:off x="6515100" y="3556000"/>
            <a:ext cx="53225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b="1" dirty="0">
                <a:solidFill>
                  <a:srgbClr val="7E22C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LiDAR 센서 활용 및 촉각 피드백</a:t>
            </a:r>
            <a:endParaRPr lang="en-US" sz="1380" dirty="0"/>
          </a:p>
        </p:txBody>
      </p:sp>
      <p:sp>
        <p:nvSpPr>
          <p:cNvPr id="23" name="Text 12"/>
          <p:cNvSpPr/>
          <p:nvPr/>
        </p:nvSpPr>
        <p:spPr>
          <a:xfrm>
            <a:off x="6743700" y="3898900"/>
            <a:ext cx="50711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거리 측정</a:t>
            </a:r>
            <a:endParaRPr lang="en-US" sz="1260" dirty="0"/>
          </a:p>
        </p:txBody>
      </p:sp>
      <p:sp>
        <p:nvSpPr>
          <p:cNvPr id="24" name="Text 13"/>
          <p:cNvSpPr/>
          <p:nvPr/>
        </p:nvSpPr>
        <p:spPr>
          <a:xfrm>
            <a:off x="6743700" y="4165600"/>
            <a:ext cx="50711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LiDAR 센서를 이용해 전방 장애물까지의 거리를 정밀하게 측정합니다.</a:t>
            </a:r>
            <a:endParaRPr lang="en-US" sz="1120" dirty="0"/>
          </a:p>
        </p:txBody>
      </p:sp>
      <p:sp>
        <p:nvSpPr>
          <p:cNvPr id="25" name="Text 14"/>
          <p:cNvSpPr/>
          <p:nvPr/>
        </p:nvSpPr>
        <p:spPr>
          <a:xfrm>
            <a:off x="6743700" y="4699000"/>
            <a:ext cx="50711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처리</a:t>
            </a:r>
            <a:endParaRPr lang="en-US" sz="1260" dirty="0"/>
          </a:p>
        </p:txBody>
      </p:sp>
      <p:sp>
        <p:nvSpPr>
          <p:cNvPr id="26" name="Text 15"/>
          <p:cNvSpPr/>
          <p:nvPr/>
        </p:nvSpPr>
        <p:spPr>
          <a:xfrm>
            <a:off x="6743700" y="4965700"/>
            <a:ext cx="4610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측정된 거리 데이터를 처리하여 신뢰성을 높이고, 사용자에게 전달할 정보를 결정합니다.</a:t>
            </a:r>
            <a:endParaRPr lang="en-US" sz="1120" dirty="0"/>
          </a:p>
        </p:txBody>
      </p:sp>
      <p:sp>
        <p:nvSpPr>
          <p:cNvPr id="27" name="Text 16"/>
          <p:cNvSpPr/>
          <p:nvPr/>
        </p:nvSpPr>
        <p:spPr>
          <a:xfrm>
            <a:off x="6743700" y="5727700"/>
            <a:ext cx="50711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촉각 정보 변환</a:t>
            </a:r>
            <a:endParaRPr lang="en-US" sz="1260" dirty="0"/>
          </a:p>
        </p:txBody>
      </p:sp>
      <p:sp>
        <p:nvSpPr>
          <p:cNvPr id="28" name="Text 17"/>
          <p:cNvSpPr/>
          <p:nvPr/>
        </p:nvSpPr>
        <p:spPr>
          <a:xfrm>
            <a:off x="6743700" y="5994400"/>
            <a:ext cx="4610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솔레노이드 기반 점자 셀을 통해 거리 정보를 진동 패턴으로 변환하여 사용자에게 직관적인 촉각 피드백을 제공합니다.</a:t>
            </a:r>
            <a:endParaRPr lang="en-US" sz="1120" dirty="0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64C203D0-8506-EFD8-5EF1-368296012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93" b="8447"/>
          <a:stretch>
            <a:fillRect/>
          </a:stretch>
        </p:blipFill>
        <p:spPr bwMode="auto">
          <a:xfrm rot="481927">
            <a:off x="8263417" y="2106061"/>
            <a:ext cx="1566357" cy="141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 descr="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F24E59-A2C9-2AEB-E7AE-9302AB0F3C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479" y="2324100"/>
            <a:ext cx="1639037" cy="11193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865" y="4050342"/>
            <a:ext cx="5334000" cy="27241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1465" y="4278942"/>
            <a:ext cx="457200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5765" y="4393242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1465" y="5002842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1465" y="5574342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1465" y="5917242"/>
            <a:ext cx="1714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1347132"/>
            <a:ext cx="5334000" cy="5334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1575732"/>
            <a:ext cx="457200" cy="533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500" y="1690032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2642532"/>
            <a:ext cx="4876800" cy="403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62100" y="2794932"/>
            <a:ext cx="3429000" cy="647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6400" y="3042582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67075" y="3518832"/>
            <a:ext cx="1905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62100" y="3823632"/>
            <a:ext cx="3429000" cy="647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76400" y="4071282"/>
            <a:ext cx="17145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67075" y="4547532"/>
            <a:ext cx="1905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62100" y="4852332"/>
            <a:ext cx="3429000" cy="647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76400" y="5099982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67075" y="5576232"/>
            <a:ext cx="1905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62100" y="5881032"/>
            <a:ext cx="3429000" cy="647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76400" y="6128682"/>
            <a:ext cx="190500" cy="152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609600" y="914400"/>
            <a:ext cx="120700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2단계: ROS2 기반 시스템 통합</a:t>
            </a:r>
            <a:endParaRPr lang="en-US" sz="2426" dirty="0"/>
          </a:p>
        </p:txBody>
      </p:sp>
      <p:sp>
        <p:nvSpPr>
          <p:cNvPr id="26" name="Text 1"/>
          <p:cNvSpPr/>
          <p:nvPr/>
        </p:nvSpPr>
        <p:spPr>
          <a:xfrm>
            <a:off x="7161065" y="4393242"/>
            <a:ext cx="172878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ROS2 환경 구축</a:t>
            </a:r>
            <a:endParaRPr lang="en-US" sz="1646" dirty="0"/>
          </a:p>
        </p:txBody>
      </p:sp>
      <p:sp>
        <p:nvSpPr>
          <p:cNvPr id="27" name="Text 2"/>
          <p:cNvSpPr/>
          <p:nvPr/>
        </p:nvSpPr>
        <p:spPr>
          <a:xfrm>
            <a:off x="6818165" y="4964742"/>
            <a:ext cx="4610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임베디드 보드 </a:t>
            </a:r>
            <a:r>
              <a:rPr lang="en-US" sz="1120" b="1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설정</a:t>
            </a:r>
            <a:r>
              <a:rPr lang="en-US" sz="112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Raspberry Pi, Radxa Zero 등에 ROS2 Humble 버전 설치</a:t>
            </a:r>
            <a:endParaRPr lang="en-US" sz="1120" dirty="0"/>
          </a:p>
        </p:txBody>
      </p:sp>
      <p:sp>
        <p:nvSpPr>
          <p:cNvPr id="28" name="Text 3"/>
          <p:cNvSpPr/>
          <p:nvPr/>
        </p:nvSpPr>
        <p:spPr>
          <a:xfrm>
            <a:off x="6856265" y="5536242"/>
            <a:ext cx="388715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통신 노드 설정:</a:t>
            </a: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각 장치별 ROS2 노드 구성 및 토픽 설계</a:t>
            </a:r>
            <a:endParaRPr lang="en-US" sz="1120" dirty="0"/>
          </a:p>
        </p:txBody>
      </p:sp>
      <p:sp>
        <p:nvSpPr>
          <p:cNvPr id="29" name="Text 4"/>
          <p:cNvSpPr/>
          <p:nvPr/>
        </p:nvSpPr>
        <p:spPr>
          <a:xfrm>
            <a:off x="6837215" y="5879142"/>
            <a:ext cx="388715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2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분산 시스템:</a:t>
            </a: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하드웨어 간 효율적 협업 구조 이해 및 구현</a:t>
            </a:r>
            <a:endParaRPr lang="en-US" sz="1120" dirty="0"/>
          </a:p>
        </p:txBody>
      </p:sp>
      <p:sp>
        <p:nvSpPr>
          <p:cNvPr id="30" name="Text 5"/>
          <p:cNvSpPr/>
          <p:nvPr/>
        </p:nvSpPr>
        <p:spPr>
          <a:xfrm>
            <a:off x="6551465" y="6260142"/>
            <a:ext cx="53644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ROS2 메시지 통신 기초</a:t>
            </a:r>
            <a:endParaRPr lang="en-US" sz="1260" dirty="0"/>
          </a:p>
        </p:txBody>
      </p:sp>
      <p:sp>
        <p:nvSpPr>
          <p:cNvPr id="31" name="Text 6"/>
          <p:cNvSpPr/>
          <p:nvPr/>
        </p:nvSpPr>
        <p:spPr>
          <a:xfrm>
            <a:off x="1447800" y="1690032"/>
            <a:ext cx="365664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Publisher-Subscriber 통신 실습</a:t>
            </a:r>
            <a:endParaRPr lang="en-US" sz="1646" dirty="0"/>
          </a:p>
        </p:txBody>
      </p:sp>
      <p:sp>
        <p:nvSpPr>
          <p:cNvPr id="32" name="Text 7"/>
          <p:cNvSpPr/>
          <p:nvPr/>
        </p:nvSpPr>
        <p:spPr>
          <a:xfrm>
            <a:off x="838200" y="2261532"/>
            <a:ext cx="53644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C2410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음성 제어 (STT/TTS) 흐름</a:t>
            </a:r>
            <a:endParaRPr lang="en-US" sz="1380" dirty="0"/>
          </a:p>
        </p:txBody>
      </p:sp>
      <p:sp>
        <p:nvSpPr>
          <p:cNvPr id="33" name="Text 8"/>
          <p:cNvSpPr/>
          <p:nvPr/>
        </p:nvSpPr>
        <p:spPr>
          <a:xfrm>
            <a:off x="1866900" y="2909232"/>
            <a:ext cx="17183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마이크 입력 (Publisher)</a:t>
            </a:r>
            <a:endParaRPr lang="en-US" sz="1120" dirty="0"/>
          </a:p>
        </p:txBody>
      </p:sp>
      <p:sp>
        <p:nvSpPr>
          <p:cNvPr id="34" name="Text 9"/>
          <p:cNvSpPr/>
          <p:nvPr/>
        </p:nvSpPr>
        <p:spPr>
          <a:xfrm>
            <a:off x="1866900" y="3137832"/>
            <a:ext cx="171831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음성을 텍스트로 변환 (STT)</a:t>
            </a:r>
            <a:endParaRPr lang="en-US" sz="980" dirty="0"/>
          </a:p>
        </p:txBody>
      </p:sp>
      <p:sp>
        <p:nvSpPr>
          <p:cNvPr id="35" name="Text 10"/>
          <p:cNvSpPr/>
          <p:nvPr/>
        </p:nvSpPr>
        <p:spPr>
          <a:xfrm>
            <a:off x="3143250" y="3633132"/>
            <a:ext cx="295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ROS2 토픽</a:t>
            </a:r>
            <a:endParaRPr lang="en-US" sz="840" dirty="0"/>
          </a:p>
        </p:txBody>
      </p:sp>
      <p:sp>
        <p:nvSpPr>
          <p:cNvPr id="36" name="Text 11"/>
          <p:cNvSpPr/>
          <p:nvPr/>
        </p:nvSpPr>
        <p:spPr>
          <a:xfrm>
            <a:off x="1924050" y="3937932"/>
            <a:ext cx="18126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안경 (Subscriber)</a:t>
            </a:r>
            <a:endParaRPr lang="en-US" sz="1120" dirty="0"/>
          </a:p>
        </p:txBody>
      </p:sp>
      <p:sp>
        <p:nvSpPr>
          <p:cNvPr id="37" name="Text 12"/>
          <p:cNvSpPr/>
          <p:nvPr/>
        </p:nvSpPr>
        <p:spPr>
          <a:xfrm>
            <a:off x="1924050" y="4166532"/>
            <a:ext cx="181260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명령을 LLM에 전달</a:t>
            </a:r>
            <a:endParaRPr lang="en-US" sz="980" dirty="0"/>
          </a:p>
        </p:txBody>
      </p:sp>
      <p:sp>
        <p:nvSpPr>
          <p:cNvPr id="38" name="Text 13"/>
          <p:cNvSpPr/>
          <p:nvPr/>
        </p:nvSpPr>
        <p:spPr>
          <a:xfrm>
            <a:off x="1905000" y="4966632"/>
            <a:ext cx="128873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LLM 처리</a:t>
            </a:r>
            <a:endParaRPr lang="en-US" sz="1120" dirty="0"/>
          </a:p>
        </p:txBody>
      </p:sp>
      <p:sp>
        <p:nvSpPr>
          <p:cNvPr id="39" name="Text 14"/>
          <p:cNvSpPr/>
          <p:nvPr/>
        </p:nvSpPr>
        <p:spPr>
          <a:xfrm>
            <a:off x="1905000" y="5195232"/>
            <a:ext cx="128873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응답 생성 (TTS 변환)</a:t>
            </a:r>
            <a:endParaRPr lang="en-US" sz="980" dirty="0"/>
          </a:p>
        </p:txBody>
      </p:sp>
      <p:sp>
        <p:nvSpPr>
          <p:cNvPr id="40" name="Text 15"/>
          <p:cNvSpPr/>
          <p:nvPr/>
        </p:nvSpPr>
        <p:spPr>
          <a:xfrm>
            <a:off x="3143250" y="5690532"/>
            <a:ext cx="295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200"/>
              </a:lnSpc>
              <a:buNone/>
            </a:pPr>
            <a:r>
              <a:rPr lang="en-US" sz="84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ROS2 토픽</a:t>
            </a:r>
            <a:endParaRPr lang="en-US" sz="840" dirty="0"/>
          </a:p>
        </p:txBody>
      </p:sp>
      <p:sp>
        <p:nvSpPr>
          <p:cNvPr id="41" name="Text 16"/>
          <p:cNvSpPr/>
          <p:nvPr/>
        </p:nvSpPr>
        <p:spPr>
          <a:xfrm>
            <a:off x="1943100" y="5995332"/>
            <a:ext cx="9010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스피커 출력</a:t>
            </a:r>
            <a:endParaRPr lang="en-US" sz="1120" dirty="0"/>
          </a:p>
        </p:txBody>
      </p:sp>
      <p:sp>
        <p:nvSpPr>
          <p:cNvPr id="42" name="Text 17"/>
          <p:cNvSpPr/>
          <p:nvPr/>
        </p:nvSpPr>
        <p:spPr>
          <a:xfrm>
            <a:off x="1943100" y="6223932"/>
            <a:ext cx="90106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음성 안내 재생</a:t>
            </a:r>
            <a:endParaRPr lang="en-US" sz="980" dirty="0"/>
          </a:p>
        </p:txBody>
      </p:sp>
      <p:pic>
        <p:nvPicPr>
          <p:cNvPr id="52" name="Image 8" descr="preencoded.png">
            <a:extLst>
              <a:ext uri="{FF2B5EF4-FFF2-40B4-BE49-F238E27FC236}">
                <a16:creationId xmlns:a16="http://schemas.microsoft.com/office/drawing/2014/main" id="{5DAAE83B-B515-8B7C-DB57-8FEC6AD613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2865" y="1346244"/>
            <a:ext cx="5334000" cy="2628900"/>
          </a:xfrm>
          <a:prstGeom prst="rect">
            <a:avLst/>
          </a:prstGeom>
        </p:spPr>
      </p:pic>
      <p:sp>
        <p:nvSpPr>
          <p:cNvPr id="79" name="Text 18">
            <a:extLst>
              <a:ext uri="{FF2B5EF4-FFF2-40B4-BE49-F238E27FC236}">
                <a16:creationId xmlns:a16="http://schemas.microsoft.com/office/drawing/2014/main" id="{CB90FA1B-3CFC-978C-B937-136EA8852EA2}"/>
              </a:ext>
            </a:extLst>
          </p:cNvPr>
          <p:cNvSpPr/>
          <p:nvPr/>
        </p:nvSpPr>
        <p:spPr>
          <a:xfrm>
            <a:off x="6551465" y="1509057"/>
            <a:ext cx="53644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380" dirty="0">
                <a:solidFill>
                  <a:srgbClr val="C2410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멀티모달 통합 시나리오</a:t>
            </a:r>
            <a:endParaRPr lang="en-US" sz="1380" dirty="0"/>
          </a:p>
        </p:txBody>
      </p:sp>
      <p:sp>
        <p:nvSpPr>
          <p:cNvPr id="80" name="Text 19">
            <a:extLst>
              <a:ext uri="{FF2B5EF4-FFF2-40B4-BE49-F238E27FC236}">
                <a16:creationId xmlns:a16="http://schemas.microsoft.com/office/drawing/2014/main" id="{711BCF49-B954-FAE7-99DB-AB034E0821E2}"/>
              </a:ext>
            </a:extLst>
          </p:cNvPr>
          <p:cNvSpPr/>
          <p:nvPr/>
        </p:nvSpPr>
        <p:spPr>
          <a:xfrm>
            <a:off x="7001105" y="2232957"/>
            <a:ext cx="8277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점자 지팡이</a:t>
            </a:r>
            <a:endParaRPr lang="en-US" sz="1120" dirty="0"/>
          </a:p>
        </p:txBody>
      </p:sp>
      <p:sp>
        <p:nvSpPr>
          <p:cNvPr id="81" name="Text 20">
            <a:extLst>
              <a:ext uri="{FF2B5EF4-FFF2-40B4-BE49-F238E27FC236}">
                <a16:creationId xmlns:a16="http://schemas.microsoft.com/office/drawing/2014/main" id="{F104A27C-4A63-12D6-DCB9-9A204A25FB75}"/>
              </a:ext>
            </a:extLst>
          </p:cNvPr>
          <p:cNvSpPr/>
          <p:nvPr/>
        </p:nvSpPr>
        <p:spPr>
          <a:xfrm>
            <a:off x="7111118" y="2461557"/>
            <a:ext cx="60769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장애물 감지</a:t>
            </a:r>
            <a:endParaRPr lang="en-US" sz="840" dirty="0"/>
          </a:p>
        </p:txBody>
      </p:sp>
      <p:sp>
        <p:nvSpPr>
          <p:cNvPr id="82" name="Text 21">
            <a:extLst>
              <a:ext uri="{FF2B5EF4-FFF2-40B4-BE49-F238E27FC236}">
                <a16:creationId xmlns:a16="http://schemas.microsoft.com/office/drawing/2014/main" id="{E2AA6DF6-7323-E75C-2F63-8686ACD39D42}"/>
              </a:ext>
            </a:extLst>
          </p:cNvPr>
          <p:cNvSpPr/>
          <p:nvPr/>
        </p:nvSpPr>
        <p:spPr>
          <a:xfrm>
            <a:off x="7110166" y="2690157"/>
            <a:ext cx="6705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Publisher</a:t>
            </a:r>
            <a:endParaRPr lang="en-US" sz="980" dirty="0"/>
          </a:p>
        </p:txBody>
      </p:sp>
      <p:sp>
        <p:nvSpPr>
          <p:cNvPr id="83" name="Text 22">
            <a:extLst>
              <a:ext uri="{FF2B5EF4-FFF2-40B4-BE49-F238E27FC236}">
                <a16:creationId xmlns:a16="http://schemas.microsoft.com/office/drawing/2014/main" id="{FBB3D842-A264-81CF-3F6E-2602D27BB679}"/>
              </a:ext>
            </a:extLst>
          </p:cNvPr>
          <p:cNvSpPr/>
          <p:nvPr/>
        </p:nvSpPr>
        <p:spPr>
          <a:xfrm>
            <a:off x="8424884" y="2575857"/>
            <a:ext cx="90106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거리 정보 토픽</a:t>
            </a:r>
            <a:endParaRPr lang="en-US" sz="980" dirty="0"/>
          </a:p>
        </p:txBody>
      </p:sp>
      <p:sp>
        <p:nvSpPr>
          <p:cNvPr id="84" name="Text 23">
            <a:extLst>
              <a:ext uri="{FF2B5EF4-FFF2-40B4-BE49-F238E27FC236}">
                <a16:creationId xmlns:a16="http://schemas.microsoft.com/office/drawing/2014/main" id="{98B30A1F-D7F8-8FD3-3042-D1DD16850294}"/>
              </a:ext>
            </a:extLst>
          </p:cNvPr>
          <p:cNvSpPr/>
          <p:nvPr/>
        </p:nvSpPr>
        <p:spPr>
          <a:xfrm>
            <a:off x="10150605" y="2537757"/>
            <a:ext cx="8277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안경</a:t>
            </a:r>
            <a:endParaRPr lang="en-US" sz="1120" dirty="0"/>
          </a:p>
        </p:txBody>
      </p:sp>
      <p:sp>
        <p:nvSpPr>
          <p:cNvPr id="85" name="Text 24">
            <a:extLst>
              <a:ext uri="{FF2B5EF4-FFF2-40B4-BE49-F238E27FC236}">
                <a16:creationId xmlns:a16="http://schemas.microsoft.com/office/drawing/2014/main" id="{1ED53A0E-7A15-ECC0-A51D-543B7416FFCD}"/>
              </a:ext>
            </a:extLst>
          </p:cNvPr>
          <p:cNvSpPr/>
          <p:nvPr/>
        </p:nvSpPr>
        <p:spPr>
          <a:xfrm>
            <a:off x="10061547" y="2766357"/>
            <a:ext cx="10058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4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LLM으로 경고 생성</a:t>
            </a:r>
            <a:endParaRPr lang="en-US" sz="840" dirty="0"/>
          </a:p>
        </p:txBody>
      </p:sp>
      <p:sp>
        <p:nvSpPr>
          <p:cNvPr id="86" name="Text 25">
            <a:extLst>
              <a:ext uri="{FF2B5EF4-FFF2-40B4-BE49-F238E27FC236}">
                <a16:creationId xmlns:a16="http://schemas.microsoft.com/office/drawing/2014/main" id="{E19FBE93-33D1-CFDE-10B9-E2B76329F200}"/>
              </a:ext>
            </a:extLst>
          </p:cNvPr>
          <p:cNvSpPr/>
          <p:nvPr/>
        </p:nvSpPr>
        <p:spPr>
          <a:xfrm>
            <a:off x="10226329" y="2994957"/>
            <a:ext cx="74390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980" dirty="0">
                <a:solidFill>
                  <a:srgbClr val="16653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Subscriber</a:t>
            </a:r>
            <a:endParaRPr lang="en-US" sz="980" dirty="0"/>
          </a:p>
        </p:txBody>
      </p:sp>
      <p:sp>
        <p:nvSpPr>
          <p:cNvPr id="87" name="Text 26">
            <a:extLst>
              <a:ext uri="{FF2B5EF4-FFF2-40B4-BE49-F238E27FC236}">
                <a16:creationId xmlns:a16="http://schemas.microsoft.com/office/drawing/2014/main" id="{BB49D329-B0CB-0A3A-B2D0-8FE0B383C2ED}"/>
              </a:ext>
            </a:extLst>
          </p:cNvPr>
          <p:cNvSpPr/>
          <p:nvPr/>
        </p:nvSpPr>
        <p:spPr>
          <a:xfrm>
            <a:off x="6569562" y="3537882"/>
            <a:ext cx="484060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80" i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"전방 50cm에 장애물이 감지되었습니다. 우회하세요."</a:t>
            </a:r>
            <a:endParaRPr lang="en-US" sz="98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525" y="1524000"/>
            <a:ext cx="1209675" cy="495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825" y="1638300"/>
            <a:ext cx="190500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1524000"/>
            <a:ext cx="1438275" cy="495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8300" y="1638300"/>
            <a:ext cx="238125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7075" y="1524000"/>
            <a:ext cx="1295400" cy="495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1375" y="1638300"/>
            <a:ext cx="23812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2120900"/>
            <a:ext cx="5334000" cy="4533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2349500"/>
            <a:ext cx="485775" cy="533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500" y="2463800"/>
            <a:ext cx="25717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3073400"/>
            <a:ext cx="342900" cy="419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" y="3149600"/>
            <a:ext cx="19050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4025900"/>
            <a:ext cx="342900" cy="419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4400" y="4102100"/>
            <a:ext cx="19050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200" y="4749800"/>
            <a:ext cx="371475" cy="419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4826000"/>
            <a:ext cx="219075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8200" y="5702300"/>
            <a:ext cx="323850" cy="419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4400" y="5778500"/>
            <a:ext cx="17145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48400" y="2120900"/>
            <a:ext cx="5334000" cy="45339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77000" y="2349500"/>
            <a:ext cx="428625" cy="533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91300" y="2463800"/>
            <a:ext cx="200025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0" y="3073400"/>
            <a:ext cx="342900" cy="4191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53200" y="3149600"/>
            <a:ext cx="19050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0" y="3797300"/>
            <a:ext cx="371475" cy="4191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53200" y="3873500"/>
            <a:ext cx="219075" cy="2667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77000" y="4749800"/>
            <a:ext cx="323850" cy="4191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553200" y="4826000"/>
            <a:ext cx="171450" cy="2667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77000" y="5702300"/>
            <a:ext cx="323850" cy="4191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53200" y="5778500"/>
            <a:ext cx="171450" cy="26670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609600" y="914400"/>
            <a:ext cx="120700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2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3단계: 시스템 고도화 및 현장 실습</a:t>
            </a:r>
            <a:endParaRPr lang="en-US" sz="2426" dirty="0"/>
          </a:p>
        </p:txBody>
      </p:sp>
      <p:sp>
        <p:nvSpPr>
          <p:cNvPr id="33" name="Text 1"/>
          <p:cNvSpPr/>
          <p:nvPr/>
        </p:nvSpPr>
        <p:spPr>
          <a:xfrm>
            <a:off x="4200525" y="1657350"/>
            <a:ext cx="7858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ROS2 통합</a:t>
            </a:r>
            <a:endParaRPr lang="en-US" sz="1120" dirty="0"/>
          </a:p>
        </p:txBody>
      </p:sp>
      <p:sp>
        <p:nvSpPr>
          <p:cNvPr id="34" name="Text 2"/>
          <p:cNvSpPr/>
          <p:nvPr/>
        </p:nvSpPr>
        <p:spPr>
          <a:xfrm>
            <a:off x="5762625" y="1657350"/>
            <a:ext cx="98488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 최적화</a:t>
            </a:r>
            <a:endParaRPr lang="en-US" sz="1120" dirty="0"/>
          </a:p>
        </p:txBody>
      </p:sp>
      <p:sp>
        <p:nvSpPr>
          <p:cNvPr id="35" name="Text 3"/>
          <p:cNvSpPr/>
          <p:nvPr/>
        </p:nvSpPr>
        <p:spPr>
          <a:xfrm>
            <a:off x="7505700" y="1657350"/>
            <a:ext cx="8277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현장 테스트</a:t>
            </a:r>
            <a:endParaRPr lang="en-US" sz="1120" dirty="0"/>
          </a:p>
        </p:txBody>
      </p:sp>
      <p:sp>
        <p:nvSpPr>
          <p:cNvPr id="36" name="Text 4"/>
          <p:cNvSpPr/>
          <p:nvPr/>
        </p:nvSpPr>
        <p:spPr>
          <a:xfrm>
            <a:off x="1476375" y="2463800"/>
            <a:ext cx="1990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에너지 효율 최적화</a:t>
            </a:r>
            <a:endParaRPr lang="en-US" sz="1646" dirty="0"/>
          </a:p>
        </p:txBody>
      </p:sp>
      <p:sp>
        <p:nvSpPr>
          <p:cNvPr id="37" name="Text 5"/>
          <p:cNvSpPr/>
          <p:nvPr/>
        </p:nvSpPr>
        <p:spPr>
          <a:xfrm>
            <a:off x="1295400" y="3035300"/>
            <a:ext cx="48615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AI 추론 속도 최적화</a:t>
            </a:r>
            <a:endParaRPr lang="en-US" sz="1260" dirty="0"/>
          </a:p>
        </p:txBody>
      </p:sp>
      <p:sp>
        <p:nvSpPr>
          <p:cNvPr id="38" name="Text 6"/>
          <p:cNvSpPr/>
          <p:nvPr/>
        </p:nvSpPr>
        <p:spPr>
          <a:xfrm>
            <a:off x="1295400" y="3340100"/>
            <a:ext cx="441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저전력 보드 환경에서 AI 모델의 추론 속도를 최적화하여 실시간 처리가 가능하도록 합니다.</a:t>
            </a:r>
            <a:endParaRPr lang="en-US" sz="1120" dirty="0"/>
          </a:p>
        </p:txBody>
      </p:sp>
      <p:sp>
        <p:nvSpPr>
          <p:cNvPr id="39" name="Text 7"/>
          <p:cNvSpPr/>
          <p:nvPr/>
        </p:nvSpPr>
        <p:spPr>
          <a:xfrm>
            <a:off x="1295400" y="3987800"/>
            <a:ext cx="46939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배터리 사용량 관리</a:t>
            </a:r>
            <a:endParaRPr lang="en-US" sz="1260" dirty="0"/>
          </a:p>
        </p:txBody>
      </p:sp>
      <p:sp>
        <p:nvSpPr>
          <p:cNvPr id="40" name="Text 8"/>
          <p:cNvSpPr/>
          <p:nvPr/>
        </p:nvSpPr>
        <p:spPr>
          <a:xfrm>
            <a:off x="1295400" y="4292600"/>
            <a:ext cx="46939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온디바이스 시스템의 배터리 효율을 최대화하는 전략을 개발합니다.</a:t>
            </a:r>
            <a:endParaRPr lang="en-US" sz="1120" dirty="0"/>
          </a:p>
        </p:txBody>
      </p:sp>
      <p:sp>
        <p:nvSpPr>
          <p:cNvPr id="41" name="Text 9"/>
          <p:cNvSpPr/>
          <p:nvPr/>
        </p:nvSpPr>
        <p:spPr>
          <a:xfrm>
            <a:off x="1323975" y="4711700"/>
            <a:ext cx="483012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소프트웨어 최적화</a:t>
            </a:r>
            <a:endParaRPr lang="en-US" sz="1260" dirty="0"/>
          </a:p>
        </p:txBody>
      </p:sp>
      <p:sp>
        <p:nvSpPr>
          <p:cNvPr id="42" name="Text 10"/>
          <p:cNvSpPr/>
          <p:nvPr/>
        </p:nvSpPr>
        <p:spPr>
          <a:xfrm>
            <a:off x="1323975" y="5016500"/>
            <a:ext cx="43910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코드 레벨에서 최적화를 통해 처리 속도를 향상시키고 메모리 사용량을 줄입니다.</a:t>
            </a:r>
            <a:endParaRPr lang="en-US" sz="1120" dirty="0"/>
          </a:p>
        </p:txBody>
      </p:sp>
      <p:sp>
        <p:nvSpPr>
          <p:cNvPr id="43" name="Text 11"/>
          <p:cNvSpPr/>
          <p:nvPr/>
        </p:nvSpPr>
        <p:spPr>
          <a:xfrm>
            <a:off x="1276350" y="5664200"/>
            <a:ext cx="40652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하드웨어 적응</a:t>
            </a:r>
            <a:endParaRPr lang="en-US" sz="1260" dirty="0"/>
          </a:p>
        </p:txBody>
      </p:sp>
      <p:sp>
        <p:nvSpPr>
          <p:cNvPr id="44" name="Text 12"/>
          <p:cNvSpPr/>
          <p:nvPr/>
        </p:nvSpPr>
        <p:spPr>
          <a:xfrm>
            <a:off x="1276350" y="5969000"/>
            <a:ext cx="40652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배터리 성능과 연동하여 시스템의 실용성을 높입니다.</a:t>
            </a:r>
            <a:endParaRPr lang="en-US" sz="1120" dirty="0"/>
          </a:p>
        </p:txBody>
      </p:sp>
      <p:sp>
        <p:nvSpPr>
          <p:cNvPr id="45" name="Text 13"/>
          <p:cNvSpPr/>
          <p:nvPr/>
        </p:nvSpPr>
        <p:spPr>
          <a:xfrm>
            <a:off x="7058025" y="2463800"/>
            <a:ext cx="17602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646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환경 테스트</a:t>
            </a:r>
            <a:endParaRPr lang="en-US" sz="1646" dirty="0"/>
          </a:p>
        </p:txBody>
      </p:sp>
      <p:sp>
        <p:nvSpPr>
          <p:cNvPr id="46" name="Text 14"/>
          <p:cNvSpPr/>
          <p:nvPr/>
        </p:nvSpPr>
        <p:spPr>
          <a:xfrm>
            <a:off x="6934200" y="3035300"/>
            <a:ext cx="39081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C2410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 환경 테스트</a:t>
            </a:r>
            <a:endParaRPr lang="en-US" sz="1260" dirty="0"/>
          </a:p>
        </p:txBody>
      </p:sp>
      <p:sp>
        <p:nvSpPr>
          <p:cNvPr id="47" name="Text 15"/>
          <p:cNvSpPr/>
          <p:nvPr/>
        </p:nvSpPr>
        <p:spPr>
          <a:xfrm>
            <a:off x="6934200" y="3340100"/>
            <a:ext cx="39081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구현된 통합 시스템을 실제 도시 환경에서 테스트합니다.</a:t>
            </a:r>
            <a:endParaRPr lang="en-US" sz="1120" dirty="0"/>
          </a:p>
        </p:txBody>
      </p:sp>
      <p:sp>
        <p:nvSpPr>
          <p:cNvPr id="48" name="Text 16"/>
          <p:cNvSpPr/>
          <p:nvPr/>
        </p:nvSpPr>
        <p:spPr>
          <a:xfrm>
            <a:off x="6962775" y="3759200"/>
            <a:ext cx="483012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C2410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피드백 수집</a:t>
            </a:r>
            <a:endParaRPr lang="en-US" sz="1260" dirty="0"/>
          </a:p>
        </p:txBody>
      </p:sp>
      <p:sp>
        <p:nvSpPr>
          <p:cNvPr id="49" name="Text 17"/>
          <p:cNvSpPr/>
          <p:nvPr/>
        </p:nvSpPr>
        <p:spPr>
          <a:xfrm>
            <a:off x="6962775" y="4064000"/>
            <a:ext cx="4391025" cy="44114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사용자로부터 시스템의 사용성 및 효과성에 </a:t>
            </a:r>
            <a:r>
              <a:rPr lang="en-US" sz="112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대한</a:t>
            </a: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12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피드백을</a:t>
            </a:r>
            <a:endParaRPr lang="en-US" sz="1120" dirty="0">
              <a:solidFill>
                <a:srgbClr val="374151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>
              <a:lnSpc>
                <a:spcPts val="1800"/>
              </a:lnSpc>
              <a:buNone/>
            </a:pPr>
            <a:r>
              <a:rPr lang="en-US" sz="112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수집합니다</a:t>
            </a: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</a:t>
            </a:r>
            <a:endParaRPr lang="en-US" sz="1120" dirty="0"/>
          </a:p>
        </p:txBody>
      </p:sp>
      <p:sp>
        <p:nvSpPr>
          <p:cNvPr id="50" name="Text 18"/>
          <p:cNvSpPr/>
          <p:nvPr/>
        </p:nvSpPr>
        <p:spPr>
          <a:xfrm>
            <a:off x="6915150" y="4711700"/>
            <a:ext cx="488251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C2410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기능 개선</a:t>
            </a:r>
            <a:endParaRPr lang="en-US" sz="1260" dirty="0"/>
          </a:p>
        </p:txBody>
      </p:sp>
      <p:sp>
        <p:nvSpPr>
          <p:cNvPr id="51" name="Text 19"/>
          <p:cNvSpPr/>
          <p:nvPr/>
        </p:nvSpPr>
        <p:spPr>
          <a:xfrm>
            <a:off x="6915150" y="5016500"/>
            <a:ext cx="44386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수집된 피드백을 반영하여 시스템의 기능 및 성능을 지속적으로 개선합니다.</a:t>
            </a:r>
            <a:endParaRPr lang="en-US" sz="1120" dirty="0"/>
          </a:p>
        </p:txBody>
      </p:sp>
      <p:sp>
        <p:nvSpPr>
          <p:cNvPr id="52" name="Text 20"/>
          <p:cNvSpPr/>
          <p:nvPr/>
        </p:nvSpPr>
        <p:spPr>
          <a:xfrm>
            <a:off x="6915150" y="5664200"/>
            <a:ext cx="488251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2100"/>
              </a:lnSpc>
              <a:buNone/>
            </a:pPr>
            <a:r>
              <a:rPr lang="en-US" sz="1260" b="1" dirty="0">
                <a:solidFill>
                  <a:srgbClr val="C2410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성능 검증</a:t>
            </a:r>
            <a:endParaRPr lang="en-US" sz="1260" dirty="0"/>
          </a:p>
        </p:txBody>
      </p:sp>
      <p:sp>
        <p:nvSpPr>
          <p:cNvPr id="53" name="Text 21"/>
          <p:cNvSpPr/>
          <p:nvPr/>
        </p:nvSpPr>
        <p:spPr>
          <a:xfrm>
            <a:off x="6915150" y="5969000"/>
            <a:ext cx="44386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ts val="1800"/>
              </a:lnSpc>
              <a:buNone/>
            </a:pPr>
            <a:r>
              <a:rPr lang="en-US" sz="112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개선된 시스템의 실제 성능을 재검증하고, 사용자 경험을 최적화합니다.</a:t>
            </a:r>
            <a:endParaRPr lang="en-US" sz="11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1652</Words>
  <Application>Microsoft Office PowerPoint</Application>
  <PresentationFormat>와이드스크린</PresentationFormat>
  <Paragraphs>278</Paragraphs>
  <Slides>13</Slides>
  <Notes>13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Noto Sans KR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이희원</cp:lastModifiedBy>
  <cp:revision>41</cp:revision>
  <dcterms:created xsi:type="dcterms:W3CDTF">2025-09-23T03:52:00Z</dcterms:created>
  <dcterms:modified xsi:type="dcterms:W3CDTF">2025-09-23T04:25:53Z</dcterms:modified>
</cp:coreProperties>
</file>